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handoutMasterIdLst>
    <p:handoutMasterId r:id="rId14"/>
  </p:handoutMasterIdLst>
  <p:sldIdLst>
    <p:sldId id="370" r:id="rId2"/>
    <p:sldId id="317" r:id="rId3"/>
    <p:sldId id="371" r:id="rId4"/>
    <p:sldId id="361" r:id="rId5"/>
    <p:sldId id="366" r:id="rId6"/>
    <p:sldId id="368" r:id="rId7"/>
    <p:sldId id="373" r:id="rId8"/>
    <p:sldId id="374" r:id="rId9"/>
    <p:sldId id="375" r:id="rId10"/>
    <p:sldId id="372" r:id="rId11"/>
    <p:sldId id="262" r:id="rId1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97" userDrawn="1">
          <p15:clr>
            <a:srgbClr val="A4A3A4"/>
          </p15:clr>
        </p15:guide>
        <p15:guide id="2" pos="4770" userDrawn="1">
          <p15:clr>
            <a:srgbClr val="A4A3A4"/>
          </p15:clr>
        </p15:guide>
        <p15:guide id="3" orient="horz" pos="1003"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lisys_dep21" initials="a" lastIdx="9" clrIdx="0">
    <p:extLst>
      <p:ext uri="{19B8F6BF-5375-455C-9EA6-DF929625EA0E}">
        <p15:presenceInfo xmlns:p15="http://schemas.microsoft.com/office/powerpoint/2012/main" userId="analisys_dep2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99"/>
    <a:srgbClr val="DFF2FD"/>
    <a:srgbClr val="7CCEF4"/>
    <a:srgbClr val="E38A31"/>
    <a:srgbClr val="F16969"/>
    <a:srgbClr val="F4C8C8"/>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70526" autoAdjust="0"/>
  </p:normalViewPr>
  <p:slideViewPr>
    <p:cSldViewPr snapToGrid="0">
      <p:cViewPr varScale="1">
        <p:scale>
          <a:sx n="111" d="100"/>
          <a:sy n="111" d="100"/>
        </p:scale>
        <p:origin x="546" y="114"/>
      </p:cViewPr>
      <p:guideLst>
        <p:guide orient="horz" pos="1797"/>
        <p:guide pos="4770"/>
        <p:guide orient="horz" pos="1003"/>
        <p:guide pos="279"/>
      </p:guideLst>
    </p:cSldViewPr>
  </p:slideViewPr>
  <p:outlineViewPr>
    <p:cViewPr>
      <p:scale>
        <a:sx n="33" d="100"/>
        <a:sy n="33" d="100"/>
      </p:scale>
      <p:origin x="0" y="-330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_____Microsoft_Excel.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r>
              <a:rPr lang="en-US" sz="1200" b="1" dirty="0" err="1" smtClean="0">
                <a:solidFill>
                  <a:srgbClr val="004899"/>
                </a:solidFill>
              </a:rPr>
              <a:t>Reneo</a:t>
            </a:r>
            <a:r>
              <a:rPr lang="en-US" sz="1200" b="1" dirty="0" smtClean="0">
                <a:solidFill>
                  <a:srgbClr val="004899"/>
                </a:solidFill>
              </a:rPr>
              <a:t> S 350-E</a:t>
            </a:r>
            <a:endParaRPr lang="en-US" sz="1200" b="1" dirty="0">
              <a:solidFill>
                <a:srgbClr val="004899"/>
              </a:solidFill>
            </a:endParaRPr>
          </a:p>
        </c:rich>
      </c:tx>
      <c:layout>
        <c:manualLayout>
          <c:xMode val="edge"/>
          <c:yMode val="edge"/>
          <c:x val="0.39130238640314419"/>
          <c:y val="3.1777066986718755E-2"/>
        </c:manualLayout>
      </c:layout>
      <c:overlay val="0"/>
      <c:spPr>
        <a:solidFill>
          <a:schemeClr val="bg1"/>
        </a:solidFill>
        <a:ln>
          <a:noFill/>
        </a:ln>
        <a:effectLst/>
      </c:spPr>
      <c:txPr>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endParaRPr lang="ru-RU"/>
        </a:p>
      </c:txPr>
    </c:title>
    <c:autoTitleDeleted val="0"/>
    <c:plotArea>
      <c:layout>
        <c:manualLayout>
          <c:layoutTarget val="inner"/>
          <c:xMode val="edge"/>
          <c:yMode val="edge"/>
          <c:x val="0.14533714951031287"/>
          <c:y val="0.10778005247729859"/>
          <c:w val="0.79831251322542041"/>
          <c:h val="0.78694464969249833"/>
        </c:manualLayout>
      </c:layout>
      <c:scatterChart>
        <c:scatterStyle val="smoothMarker"/>
        <c:varyColors val="0"/>
        <c:ser>
          <c:idx val="0"/>
          <c:order val="0"/>
          <c:tx>
            <c:v>MAX</c:v>
          </c:tx>
          <c:spPr>
            <a:ln w="19050" cap="rnd">
              <a:solidFill>
                <a:srgbClr val="004899"/>
              </a:solidFill>
              <a:round/>
            </a:ln>
            <a:effectLst/>
          </c:spPr>
          <c:marker>
            <c:symbol val="none"/>
          </c:marker>
          <c:xVal>
            <c:numLit>
              <c:formatCode>General</c:formatCode>
              <c:ptCount val="9"/>
              <c:pt idx="0">
                <c:v>241</c:v>
              </c:pt>
              <c:pt idx="1">
                <c:v>214</c:v>
              </c:pt>
              <c:pt idx="2">
                <c:v>183</c:v>
              </c:pt>
              <c:pt idx="3">
                <c:v>145</c:v>
              </c:pt>
              <c:pt idx="4">
                <c:v>109</c:v>
              </c:pt>
              <c:pt idx="5">
                <c:v>80</c:v>
              </c:pt>
              <c:pt idx="6">
                <c:v>55</c:v>
              </c:pt>
              <c:pt idx="7">
                <c:v>35</c:v>
              </c:pt>
              <c:pt idx="8">
                <c:v>2</c:v>
              </c:pt>
            </c:numLit>
          </c:xVal>
          <c:yVal>
            <c:numLit>
              <c:formatCode>General</c:formatCode>
              <c:ptCount val="10"/>
              <c:pt idx="0">
                <c:v>0</c:v>
              </c:pt>
              <c:pt idx="1">
                <c:v>0.4</c:v>
              </c:pt>
              <c:pt idx="2">
                <c:v>0.7</c:v>
              </c:pt>
              <c:pt idx="3">
                <c:v>1</c:v>
              </c:pt>
              <c:pt idx="4">
                <c:v>1.2</c:v>
              </c:pt>
              <c:pt idx="5">
                <c:v>1.3</c:v>
              </c:pt>
              <c:pt idx="6">
                <c:v>1.4</c:v>
              </c:pt>
              <c:pt idx="7">
                <c:v>1.5</c:v>
              </c:pt>
              <c:pt idx="8">
                <c:v>1.6</c:v>
              </c:pt>
            </c:numLit>
          </c:yVal>
          <c:smooth val="1"/>
          <c:extLst>
            <c:ext xmlns:c16="http://schemas.microsoft.com/office/drawing/2014/chart" uri="{C3380CC4-5D6E-409C-BE32-E72D297353CC}">
              <c16:uniqueId val="{00000000-7D24-4845-B386-7CB27B93AA42}"/>
            </c:ext>
          </c:extLst>
        </c:ser>
        <c:ser>
          <c:idx val="14"/>
          <c:order val="1"/>
          <c:tx>
            <c:v>MED</c:v>
          </c:tx>
          <c:spPr>
            <a:ln w="19050" cap="rnd">
              <a:solidFill>
                <a:srgbClr val="004899"/>
              </a:solidFill>
              <a:prstDash val="lgDash"/>
              <a:round/>
            </a:ln>
            <a:effectLst/>
          </c:spPr>
          <c:marker>
            <c:symbol val="none"/>
          </c:marker>
          <c:xVal>
            <c:numLit>
              <c:formatCode>General</c:formatCode>
              <c:ptCount val="9"/>
              <c:pt idx="0">
                <c:v>169</c:v>
              </c:pt>
              <c:pt idx="1">
                <c:v>150</c:v>
              </c:pt>
              <c:pt idx="2">
                <c:v>128</c:v>
              </c:pt>
              <c:pt idx="3">
                <c:v>102</c:v>
              </c:pt>
              <c:pt idx="4">
                <c:v>76</c:v>
              </c:pt>
              <c:pt idx="5">
                <c:v>56</c:v>
              </c:pt>
              <c:pt idx="6">
                <c:v>39</c:v>
              </c:pt>
              <c:pt idx="7">
                <c:v>24</c:v>
              </c:pt>
              <c:pt idx="8">
                <c:v>1</c:v>
              </c:pt>
            </c:numLit>
          </c:xVal>
          <c:yVal>
            <c:numLit>
              <c:formatCode>General</c:formatCode>
              <c:ptCount val="9"/>
              <c:pt idx="0">
                <c:v>0</c:v>
              </c:pt>
              <c:pt idx="1">
                <c:v>0.4</c:v>
              </c:pt>
              <c:pt idx="2">
                <c:v>0.7</c:v>
              </c:pt>
              <c:pt idx="3">
                <c:v>1</c:v>
              </c:pt>
              <c:pt idx="4">
                <c:v>1.2</c:v>
              </c:pt>
              <c:pt idx="5">
                <c:v>1.3</c:v>
              </c:pt>
              <c:pt idx="6">
                <c:v>1.4</c:v>
              </c:pt>
              <c:pt idx="7">
                <c:v>1.5</c:v>
              </c:pt>
              <c:pt idx="8">
                <c:v>1.6</c:v>
              </c:pt>
            </c:numLit>
          </c:yVal>
          <c:smooth val="1"/>
          <c:extLst>
            <c:ext xmlns:c16="http://schemas.microsoft.com/office/drawing/2014/chart" uri="{C3380CC4-5D6E-409C-BE32-E72D297353CC}">
              <c16:uniqueId val="{00000001-7D24-4845-B386-7CB27B93AA42}"/>
            </c:ext>
          </c:extLst>
        </c:ser>
        <c:dLbls>
          <c:showLegendKey val="0"/>
          <c:showVal val="0"/>
          <c:showCatName val="0"/>
          <c:showSerName val="0"/>
          <c:showPercent val="0"/>
          <c:showBubbleSize val="0"/>
        </c:dLbls>
        <c:axId val="747897264"/>
        <c:axId val="747897624"/>
        <c:extLst/>
      </c:scatterChart>
      <c:scatterChart>
        <c:scatterStyle val="smoothMarker"/>
        <c:varyColors val="0"/>
        <c:ser>
          <c:idx val="2"/>
          <c:order val="2"/>
          <c:tx>
            <c:v>MIN</c:v>
          </c:tx>
          <c:spPr>
            <a:ln w="19050" cap="rnd">
              <a:solidFill>
                <a:srgbClr val="004899"/>
              </a:solidFill>
              <a:prstDash val="sysDash"/>
              <a:round/>
            </a:ln>
            <a:effectLst/>
          </c:spPr>
          <c:marker>
            <c:symbol val="none"/>
          </c:marker>
          <c:trendline>
            <c:spPr>
              <a:ln w="19050" cap="rnd">
                <a:solidFill>
                  <a:schemeClr val="accent3"/>
                </a:solidFill>
                <a:prstDash val="sysDot"/>
              </a:ln>
              <a:effectLst/>
            </c:spPr>
            <c:trendlineType val="log"/>
            <c:dispRSqr val="0"/>
            <c:dispEq val="0"/>
          </c:trendline>
          <c:xVal>
            <c:numLit>
              <c:formatCode>General</c:formatCode>
              <c:ptCount val="9"/>
              <c:pt idx="0">
                <c:v>51</c:v>
              </c:pt>
              <c:pt idx="1">
                <c:v>45</c:v>
              </c:pt>
              <c:pt idx="2">
                <c:v>38</c:v>
              </c:pt>
              <c:pt idx="3">
                <c:v>31</c:v>
              </c:pt>
              <c:pt idx="4">
                <c:v>23</c:v>
              </c:pt>
              <c:pt idx="5">
                <c:v>17</c:v>
              </c:pt>
              <c:pt idx="6">
                <c:v>12</c:v>
              </c:pt>
              <c:pt idx="7">
                <c:v>7</c:v>
              </c:pt>
              <c:pt idx="8">
                <c:v>0</c:v>
              </c:pt>
            </c:numLit>
          </c:xVal>
          <c:yVal>
            <c:numLit>
              <c:formatCode>General</c:formatCode>
              <c:ptCount val="9"/>
              <c:pt idx="0">
                <c:v>0</c:v>
              </c:pt>
              <c:pt idx="1">
                <c:v>0.4</c:v>
              </c:pt>
              <c:pt idx="2">
                <c:v>0.7</c:v>
              </c:pt>
              <c:pt idx="3">
                <c:v>1</c:v>
              </c:pt>
              <c:pt idx="4">
                <c:v>1.2</c:v>
              </c:pt>
              <c:pt idx="5">
                <c:v>1.3</c:v>
              </c:pt>
              <c:pt idx="6">
                <c:v>1.4</c:v>
              </c:pt>
              <c:pt idx="7">
                <c:v>1.5</c:v>
              </c:pt>
              <c:pt idx="8">
                <c:v>1.6</c:v>
              </c:pt>
            </c:numLit>
          </c:yVal>
          <c:smooth val="1"/>
          <c:extLst>
            <c:ext xmlns:c16="http://schemas.microsoft.com/office/drawing/2014/chart" uri="{C3380CC4-5D6E-409C-BE32-E72D297353CC}">
              <c16:uniqueId val="{00000002-7D24-4845-B386-7CB27B93AA42}"/>
            </c:ext>
          </c:extLst>
        </c:ser>
        <c:dLbls>
          <c:showLegendKey val="0"/>
          <c:showVal val="0"/>
          <c:showCatName val="0"/>
          <c:showSerName val="0"/>
          <c:showPercent val="0"/>
          <c:showBubbleSize val="0"/>
        </c:dLbls>
        <c:axId val="394114792"/>
        <c:axId val="394113712"/>
      </c:scatterChart>
      <c:valAx>
        <c:axId val="747897264"/>
        <c:scaling>
          <c:orientation val="minMax"/>
          <c:max val="250"/>
          <c:min val="0"/>
        </c:scaling>
        <c:delete val="0"/>
        <c:axPos val="b"/>
        <c:majorGridlines>
          <c:spPr>
            <a:ln w="9525" cap="flat" cmpd="sng" algn="ctr">
              <a:solidFill>
                <a:sysClr val="window" lastClr="FFFFFF">
                  <a:lumMod val="85000"/>
                </a:sysClr>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Airflow [CFM]</a:t>
                </a:r>
                <a:endParaRPr lang="ru-RU" b="1"/>
              </a:p>
            </c:rich>
          </c:tx>
          <c:layout>
            <c:manualLayout>
              <c:xMode val="edge"/>
              <c:yMode val="edge"/>
              <c:x val="0.43632921485447168"/>
              <c:y val="0.94163626375092613"/>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50"/>
      </c:valAx>
      <c:valAx>
        <c:axId val="747897624"/>
        <c:scaling>
          <c:orientation val="minMax"/>
          <c:max val="1.8"/>
          <c:min val="0"/>
        </c:scaling>
        <c:delete val="0"/>
        <c:axPos val="l"/>
        <c:majorGridlines>
          <c:spPr>
            <a:ln w="9525" cap="flat" cmpd="sng" algn="ctr">
              <a:solidFill>
                <a:sysClr val="window" lastClr="FFFFFF">
                  <a:lumMod val="85000"/>
                </a:sys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Static Pressure [in w.g.]</a:t>
                </a:r>
                <a:endParaRPr lang="ru-RU" b="1"/>
              </a:p>
            </c:rich>
          </c:tx>
          <c:layout>
            <c:manualLayout>
              <c:xMode val="edge"/>
              <c:yMode val="edge"/>
              <c:x val="1.2790304130598885E-2"/>
              <c:y val="0.31402494383026269"/>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0.2"/>
        <c:minorUnit val="5.000000000000001E-2"/>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113.27"/>
          <c:min val="0"/>
        </c:scaling>
        <c:delete val="1"/>
        <c:axPos val="t"/>
        <c:numFmt formatCode="General" sourceLinked="1"/>
        <c:majorTickMark val="out"/>
        <c:minorTickMark val="none"/>
        <c:tickLblPos val="high"/>
        <c:crossAx val="394113712"/>
        <c:crosses val="max"/>
        <c:crossBetween val="midCat"/>
        <c:majorUnit val="20"/>
      </c:valAx>
      <c:spPr>
        <a:noFill/>
        <a:ln w="25400">
          <a:solidFill>
            <a:sysClr val="window" lastClr="FFFFFF">
              <a:lumMod val="85000"/>
            </a:sysClr>
          </a:solidFill>
        </a:ln>
        <a:effectLst/>
      </c:spPr>
    </c:plotArea>
    <c:legend>
      <c:legendPos val="r"/>
      <c:legendEntry>
        <c:idx val="3"/>
        <c:delete val="1"/>
      </c:legendEntry>
      <c:layout>
        <c:manualLayout>
          <c:xMode val="edge"/>
          <c:yMode val="edge"/>
          <c:x val="0.65830777947936303"/>
          <c:y val="0.14712655850527309"/>
          <c:w val="0.26895383892181912"/>
          <c:h val="0.28562507215193467"/>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solidFill>
        <a:schemeClr val="tx1"/>
      </a:solid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B9FFB5-6BD9-402B-AFA7-03E1C0413315}" type="datetimeFigureOut">
              <a:rPr lang="ru-RU" smtClean="0"/>
              <a:t>20.02.2024</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FCBBB-0DD5-475C-9836-4C347B62E669}" type="slidenum">
              <a:rPr lang="ru-RU" smtClean="0"/>
              <a:t>‹#›</a:t>
            </a:fld>
            <a:endParaRPr lang="ru-RU"/>
          </a:p>
        </p:txBody>
      </p:sp>
    </p:spTree>
    <p:extLst>
      <p:ext uri="{BB962C8B-B14F-4D97-AF65-F5344CB8AC3E}">
        <p14:creationId xmlns:p14="http://schemas.microsoft.com/office/powerpoint/2010/main" val="400303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F6F3C-847D-4795-AB30-C17263C32E0F}" type="datetimeFigureOut">
              <a:rPr lang="ru-RU" smtClean="0"/>
              <a:t>20.02.2024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B7555-5D0E-4F88-B17F-A5941F46DD8F}" type="slidenum">
              <a:rPr lang="ru-RU" smtClean="0"/>
              <a:t>‹#›</a:t>
            </a:fld>
            <a:endParaRPr lang="ru-RU"/>
          </a:p>
        </p:txBody>
      </p:sp>
    </p:spTree>
    <p:extLst>
      <p:ext uri="{BB962C8B-B14F-4D97-AF65-F5344CB8AC3E}">
        <p14:creationId xmlns:p14="http://schemas.microsoft.com/office/powerpoint/2010/main" val="23065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2</a:t>
            </a:fld>
            <a:endParaRPr lang="en-US"/>
          </a:p>
        </p:txBody>
      </p:sp>
    </p:spTree>
    <p:extLst>
      <p:ext uri="{BB962C8B-B14F-4D97-AF65-F5344CB8AC3E}">
        <p14:creationId xmlns:p14="http://schemas.microsoft.com/office/powerpoint/2010/main" val="250941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3</a:t>
            </a:fld>
            <a:endParaRPr lang="en-US"/>
          </a:p>
        </p:txBody>
      </p:sp>
    </p:spTree>
    <p:extLst>
      <p:ext uri="{BB962C8B-B14F-4D97-AF65-F5344CB8AC3E}">
        <p14:creationId xmlns:p14="http://schemas.microsoft.com/office/powerpoint/2010/main" val="915892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4</a:t>
            </a:fld>
            <a:endParaRPr lang="en-US"/>
          </a:p>
        </p:txBody>
      </p:sp>
    </p:spTree>
    <p:extLst>
      <p:ext uri="{BB962C8B-B14F-4D97-AF65-F5344CB8AC3E}">
        <p14:creationId xmlns:p14="http://schemas.microsoft.com/office/powerpoint/2010/main" val="1991432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5</a:t>
            </a:fld>
            <a:endParaRPr lang="en-US"/>
          </a:p>
        </p:txBody>
      </p:sp>
    </p:spTree>
    <p:extLst>
      <p:ext uri="{BB962C8B-B14F-4D97-AF65-F5344CB8AC3E}">
        <p14:creationId xmlns:p14="http://schemas.microsoft.com/office/powerpoint/2010/main" val="3527389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6</a:t>
            </a:fld>
            <a:endParaRPr lang="en-US"/>
          </a:p>
        </p:txBody>
      </p:sp>
    </p:spTree>
    <p:extLst>
      <p:ext uri="{BB962C8B-B14F-4D97-AF65-F5344CB8AC3E}">
        <p14:creationId xmlns:p14="http://schemas.microsoft.com/office/powerpoint/2010/main" val="2258426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7</a:t>
            </a:fld>
            <a:endParaRPr lang="en-US"/>
          </a:p>
        </p:txBody>
      </p:sp>
    </p:spTree>
    <p:extLst>
      <p:ext uri="{BB962C8B-B14F-4D97-AF65-F5344CB8AC3E}">
        <p14:creationId xmlns:p14="http://schemas.microsoft.com/office/powerpoint/2010/main" val="3695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8</a:t>
            </a:fld>
            <a:endParaRPr lang="en-US"/>
          </a:p>
        </p:txBody>
      </p:sp>
    </p:spTree>
    <p:extLst>
      <p:ext uri="{BB962C8B-B14F-4D97-AF65-F5344CB8AC3E}">
        <p14:creationId xmlns:p14="http://schemas.microsoft.com/office/powerpoint/2010/main" val="2420632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9</a:t>
            </a:fld>
            <a:endParaRPr lang="en-US"/>
          </a:p>
        </p:txBody>
      </p:sp>
    </p:spTree>
    <p:extLst>
      <p:ext uri="{BB962C8B-B14F-4D97-AF65-F5344CB8AC3E}">
        <p14:creationId xmlns:p14="http://schemas.microsoft.com/office/powerpoint/2010/main" val="3353174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10</a:t>
            </a:fld>
            <a:endParaRPr lang="en-US"/>
          </a:p>
        </p:txBody>
      </p:sp>
    </p:spTree>
    <p:extLst>
      <p:ext uri="{BB962C8B-B14F-4D97-AF65-F5344CB8AC3E}">
        <p14:creationId xmlns:p14="http://schemas.microsoft.com/office/powerpoint/2010/main" val="2832113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Dear colleagues, thank you very much for your attention, please send your enquires to our sales department, visit our stand on ISH, for more information about our assortment, solutions and selection software, please, visit our web-site. Good bye and see you soon.</a:t>
            </a:r>
            <a:endParaRPr lang="ru-U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A07B7555-5D0E-4F88-B17F-A5941F46DD8F}" type="slidenum">
              <a:rPr lang="ru-RU" smtClean="0"/>
              <a:t>11</a:t>
            </a:fld>
            <a:endParaRPr lang="ru-RU"/>
          </a:p>
        </p:txBody>
      </p:sp>
    </p:spTree>
    <p:extLst>
      <p:ext uri="{BB962C8B-B14F-4D97-AF65-F5344CB8AC3E}">
        <p14:creationId xmlns:p14="http://schemas.microsoft.com/office/powerpoint/2010/main" val="132974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87154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54397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spTree>
    <p:extLst>
      <p:ext uri="{BB962C8B-B14F-4D97-AF65-F5344CB8AC3E}">
        <p14:creationId xmlns:p14="http://schemas.microsoft.com/office/powerpoint/2010/main" val="14074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7" name="Прямая соединительная линия 6"/>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848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069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12192000"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784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pic>
        <p:nvPicPr>
          <p:cNvPr id="22" name="Рисунок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203735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text">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sp>
        <p:nvSpPr>
          <p:cNvPr id="17" name="Заголовок 16"/>
          <p:cNvSpPr>
            <a:spLocks noGrp="1"/>
          </p:cNvSpPr>
          <p:nvPr>
            <p:ph type="title" hasCustomPrompt="1"/>
          </p:nvPr>
        </p:nvSpPr>
        <p:spPr>
          <a:xfrm>
            <a:off x="220132" y="1018694"/>
            <a:ext cx="11637965" cy="434521"/>
          </a:xfrm>
        </p:spPr>
        <p:txBody>
          <a:bodyPr/>
          <a:lstStyle/>
          <a:p>
            <a:r>
              <a:rPr lang="en-US" b="1" dirty="0"/>
              <a:t>Header</a:t>
            </a:r>
            <a:endParaRPr lang="ru-RU" b="1" dirty="0"/>
          </a:p>
        </p:txBody>
      </p:sp>
      <p:sp>
        <p:nvSpPr>
          <p:cNvPr id="35" name="Текст 34"/>
          <p:cNvSpPr>
            <a:spLocks noGrp="1"/>
          </p:cNvSpPr>
          <p:nvPr>
            <p:ph type="body" sz="quarter" idx="10" hasCustomPrompt="1"/>
          </p:nvPr>
        </p:nvSpPr>
        <p:spPr>
          <a:xfrm>
            <a:off x="220663" y="1600200"/>
            <a:ext cx="11647487" cy="4554538"/>
          </a:xfrm>
        </p:spPr>
        <p:txBody>
          <a:bodyPr/>
          <a:lstStyle>
            <a:lvl1pPr>
              <a:defRPr/>
            </a:lvl1pPr>
          </a:lstStyle>
          <a:p>
            <a:pPr lvl="0"/>
            <a:r>
              <a:rPr lang="en-US" dirty="0"/>
              <a:t>Text sample</a:t>
            </a:r>
            <a:endParaRPr lang="ru-RU" dirty="0"/>
          </a:p>
        </p:txBody>
      </p:sp>
      <p:pic>
        <p:nvPicPr>
          <p:cNvPr id="38" name="Рисунок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2945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55681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1357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311286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Пользовательский макет">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9" name="Текст 18"/>
          <p:cNvSpPr>
            <a:spLocks noGrp="1"/>
          </p:cNvSpPr>
          <p:nvPr>
            <p:ph type="body" sz="quarter" idx="10" hasCustomPrompt="1"/>
          </p:nvPr>
        </p:nvSpPr>
        <p:spPr>
          <a:xfrm>
            <a:off x="278874" y="6552675"/>
            <a:ext cx="1524529" cy="212195"/>
          </a:xfrm>
        </p:spPr>
        <p:txBody>
          <a:bodyPr/>
          <a:lstStyle>
            <a:lvl1pPr marL="0" indent="0">
              <a:buNone/>
              <a:defRPr sz="1000"/>
            </a:lvl1pPr>
          </a:lstStyle>
          <a:p>
            <a:pPr lvl="0"/>
            <a:r>
              <a:rPr lang="en-US" dirty="0"/>
              <a:t>blauberg-group.com</a:t>
            </a:r>
            <a:endParaRPr lang="ru-RU" dirty="0"/>
          </a:p>
        </p:txBody>
      </p:sp>
      <p:sp>
        <p:nvSpPr>
          <p:cNvPr id="22" name="Текст 18"/>
          <p:cNvSpPr>
            <a:spLocks noGrp="1"/>
          </p:cNvSpPr>
          <p:nvPr>
            <p:ph type="body" sz="quarter" idx="11" hasCustomPrompt="1"/>
          </p:nvPr>
        </p:nvSpPr>
        <p:spPr>
          <a:xfrm>
            <a:off x="10346800" y="6548163"/>
            <a:ext cx="1524529" cy="212195"/>
          </a:xfrm>
        </p:spPr>
        <p:txBody>
          <a:bodyPr/>
          <a:lstStyle>
            <a:lvl1pPr marL="0" indent="0" algn="r">
              <a:buNone/>
              <a:defRPr sz="1000" b="1"/>
            </a:lvl1pPr>
          </a:lstStyle>
          <a:p>
            <a:pPr lvl="0"/>
            <a:r>
              <a:rPr lang="en-US" dirty="0"/>
              <a:t>10</a:t>
            </a:r>
            <a:endParaRPr lang="ru-RU" dirty="0"/>
          </a:p>
        </p:txBody>
      </p:sp>
      <p:pic>
        <p:nvPicPr>
          <p:cNvPr id="15" name="Рисунок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328404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367" y="1045625"/>
            <a:ext cx="11637965" cy="338666"/>
          </a:xfrm>
          <a:prstGeom prst="rect">
            <a:avLst/>
          </a:prstGeom>
        </p:spPr>
        <p:txBody>
          <a:bodyPr vert="horz" lIns="91440" tIns="45720" rIns="91440" bIns="45720" rtlCol="0" anchor="ctr">
            <a:normAutofit/>
          </a:bodyPr>
          <a:lstStyle/>
          <a:p>
            <a:r>
              <a:rPr lang="en-US" dirty="0"/>
              <a:t>Header</a:t>
            </a:r>
            <a:endParaRPr lang="ru-RU" dirty="0"/>
          </a:p>
        </p:txBody>
      </p:sp>
      <p:sp>
        <p:nvSpPr>
          <p:cNvPr id="3" name="Текст 2"/>
          <p:cNvSpPr>
            <a:spLocks noGrp="1"/>
          </p:cNvSpPr>
          <p:nvPr>
            <p:ph type="body" idx="1"/>
          </p:nvPr>
        </p:nvSpPr>
        <p:spPr>
          <a:xfrm>
            <a:off x="215366" y="1588559"/>
            <a:ext cx="11637965" cy="4351338"/>
          </a:xfrm>
          <a:prstGeom prst="rect">
            <a:avLst/>
          </a:prstGeom>
        </p:spPr>
        <p:txBody>
          <a:bodyPr vert="horz" lIns="91440" tIns="45720" rIns="91440" bIns="45720" rtlCol="0">
            <a:normAutofit/>
          </a:bodyPr>
          <a:lstStyle/>
          <a:p>
            <a:pPr lvl="0"/>
            <a:r>
              <a:rPr lang="en-US" dirty="0"/>
              <a:t>Text</a:t>
            </a:r>
          </a:p>
        </p:txBody>
      </p:sp>
      <p:sp>
        <p:nvSpPr>
          <p:cNvPr id="4" name="Дата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3F43C-CDD1-470C-89CF-8EC159B38D1C}" type="slidenum">
              <a:rPr lang="ru-RU" smtClean="0"/>
              <a:t>‹#›</a:t>
            </a:fld>
            <a:endParaRPr lang="ru-RU"/>
          </a:p>
        </p:txBody>
      </p:sp>
    </p:spTree>
    <p:extLst>
      <p:ext uri="{BB962C8B-B14F-4D97-AF65-F5344CB8AC3E}">
        <p14:creationId xmlns:p14="http://schemas.microsoft.com/office/powerpoint/2010/main" val="2372418239"/>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 id="2147483654" r:id="rId5"/>
    <p:sldLayoutId id="2147483653" r:id="rId6"/>
    <p:sldLayoutId id="2147483657" r:id="rId7"/>
    <p:sldLayoutId id="2147483655" r:id="rId8"/>
    <p:sldLayoutId id="2147483656" r:id="rId9"/>
    <p:sldLayoutId id="2147483659" r:id="rId10"/>
    <p:sldLayoutId id="2147483660" r:id="rId11"/>
    <p:sldLayoutId id="2147483661" r:id="rId12"/>
  </p:sldLayoutIdLst>
  <p:hf hdr="0" ftr="0" dt="0"/>
  <p:txStyles>
    <p:title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7E869E-F4F8-CE0B-56C1-BA63A871CB17}"/>
              </a:ext>
            </a:extLst>
          </p:cNvPr>
          <p:cNvSpPr txBox="1">
            <a:spLocks/>
          </p:cNvSpPr>
          <p:nvPr/>
        </p:nvSpPr>
        <p:spPr>
          <a:xfrm>
            <a:off x="1524000" y="4220022"/>
            <a:ext cx="9144000" cy="750188"/>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ctr"/>
            <a:r>
              <a:rPr lang="en-US" sz="3800" dirty="0" err="1">
                <a:solidFill>
                  <a:schemeClr val="bg1"/>
                </a:solidFill>
                <a:latin typeface="Myriad Pro bold"/>
              </a:rPr>
              <a:t>HRV</a:t>
            </a:r>
            <a:r>
              <a:rPr lang="en-US" sz="3800" dirty="0">
                <a:solidFill>
                  <a:schemeClr val="bg1"/>
                </a:solidFill>
                <a:latin typeface="Myriad Pro bold"/>
              </a:rPr>
              <a:t> &amp; </a:t>
            </a:r>
            <a:r>
              <a:rPr lang="en-US" sz="3800" dirty="0" err="1">
                <a:solidFill>
                  <a:schemeClr val="bg1"/>
                </a:solidFill>
                <a:latin typeface="Myriad Pro bold"/>
              </a:rPr>
              <a:t>ERV</a:t>
            </a:r>
            <a:r>
              <a:rPr lang="en-US" sz="3800" dirty="0">
                <a:solidFill>
                  <a:schemeClr val="bg1"/>
                </a:solidFill>
                <a:latin typeface="Myriad Pro bold"/>
              </a:rPr>
              <a:t> units</a:t>
            </a:r>
            <a:r>
              <a:rPr lang="en-US" sz="3800" dirty="0" smtClean="0">
                <a:solidFill>
                  <a:schemeClr val="bg1"/>
                </a:solidFill>
                <a:latin typeface="Myriad Pro bold"/>
              </a:rPr>
              <a:t>. </a:t>
            </a:r>
            <a:r>
              <a:rPr lang="en-US" sz="3800" dirty="0">
                <a:solidFill>
                  <a:schemeClr val="bg1"/>
                </a:solidFill>
                <a:latin typeface="Myriad Pro bold"/>
              </a:rPr>
              <a:t>Reneo range.</a:t>
            </a:r>
            <a:endParaRPr lang="ru-RU" sz="3800" dirty="0">
              <a:solidFill>
                <a:schemeClr val="bg1"/>
              </a:solidFill>
              <a:latin typeface="Myriad Pro bold"/>
            </a:endParaRPr>
          </a:p>
        </p:txBody>
      </p:sp>
      <p:sp>
        <p:nvSpPr>
          <p:cNvPr id="3" name="Подзаголовок 2">
            <a:extLst>
              <a:ext uri="{FF2B5EF4-FFF2-40B4-BE49-F238E27FC236}">
                <a16:creationId xmlns:a16="http://schemas.microsoft.com/office/drawing/2014/main" id="{921D78B5-5045-3FB1-11DC-771D32A13007}"/>
              </a:ext>
            </a:extLst>
          </p:cNvPr>
          <p:cNvSpPr txBox="1">
            <a:spLocks/>
          </p:cNvSpPr>
          <p:nvPr/>
        </p:nvSpPr>
        <p:spPr>
          <a:xfrm>
            <a:off x="1524000" y="5709517"/>
            <a:ext cx="9144000" cy="642938"/>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800">
                <a:solidFill>
                  <a:schemeClr val="bg1"/>
                </a:solidFill>
              </a:rPr>
              <a:t>20</a:t>
            </a:r>
            <a:r>
              <a:rPr lang="en-US" sz="1800">
                <a:solidFill>
                  <a:schemeClr val="bg1"/>
                </a:solidFill>
              </a:rPr>
              <a:t>23</a:t>
            </a:r>
            <a:endParaRPr lang="ru-RU" sz="1800" dirty="0">
              <a:solidFill>
                <a:schemeClr val="bg1"/>
              </a:solidFill>
            </a:endParaRPr>
          </a:p>
        </p:txBody>
      </p:sp>
      <p:pic>
        <p:nvPicPr>
          <p:cNvPr id="4" name="Рисунок 3">
            <a:extLst>
              <a:ext uri="{FF2B5EF4-FFF2-40B4-BE49-F238E27FC236}">
                <a16:creationId xmlns:a16="http://schemas.microsoft.com/office/drawing/2014/main" id="{A5A192C2-DC47-ABB7-A47A-D5AF3E91B5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393" y="1187189"/>
            <a:ext cx="1715211" cy="550582"/>
          </a:xfrm>
          <a:prstGeom prst="rect">
            <a:avLst/>
          </a:prstGeom>
        </p:spPr>
      </p:pic>
      <p:pic>
        <p:nvPicPr>
          <p:cNvPr id="5" name="Рисунок 4">
            <a:extLst>
              <a:ext uri="{FF2B5EF4-FFF2-40B4-BE49-F238E27FC236}">
                <a16:creationId xmlns:a16="http://schemas.microsoft.com/office/drawing/2014/main" id="{9CEC28FD-96BB-0C67-CB34-AD2FC6284D79}"/>
              </a:ext>
            </a:extLst>
          </p:cNvPr>
          <p:cNvPicPr>
            <a:picLocks noChangeAspect="1"/>
          </p:cNvPicPr>
          <p:nvPr/>
        </p:nvPicPr>
        <p:blipFill>
          <a:blip r:embed="rId3"/>
          <a:stretch>
            <a:fillRect/>
          </a:stretch>
        </p:blipFill>
        <p:spPr>
          <a:xfrm>
            <a:off x="4486621" y="1902078"/>
            <a:ext cx="3218757" cy="735996"/>
          </a:xfrm>
          <a:prstGeom prst="rect">
            <a:avLst/>
          </a:prstGeom>
        </p:spPr>
      </p:pic>
    </p:spTree>
    <p:extLst>
      <p:ext uri="{BB962C8B-B14F-4D97-AF65-F5344CB8AC3E}">
        <p14:creationId xmlns:p14="http://schemas.microsoft.com/office/powerpoint/2010/main" val="353279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503298" y="938389"/>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S </a:t>
            </a:r>
            <a:r>
              <a:rPr lang="en-US" altLang="ru-RU" sz="2800" b="1" dirty="0" smtClean="0">
                <a:solidFill>
                  <a:srgbClr val="004699"/>
                </a:solidFill>
                <a:latin typeface="Arial" panose="020B0604020202020204" pitchFamily="34" charset="0"/>
                <a:cs typeface="Arial" panose="020B0604020202020204" pitchFamily="34" charset="0"/>
              </a:rPr>
              <a:t>350-E</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21628"/>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2</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442913" y="1725039"/>
            <a:ext cx="6022000" cy="4093428"/>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EC-motors</a:t>
            </a:r>
          </a:p>
          <a:p>
            <a:pPr marL="342900" indent="-342900">
              <a:spcBef>
                <a:spcPts val="600"/>
              </a:spcBef>
              <a:spcAft>
                <a:spcPts val="600"/>
              </a:spcAft>
              <a:buFont typeface="Arial" panose="020B0604020202020204" pitchFamily="34" charset="0"/>
              <a:buChar char="•"/>
            </a:pPr>
            <a:r>
              <a:rPr lang="en-US" sz="2000" dirty="0" err="1">
                <a:solidFill>
                  <a:srgbClr val="004899"/>
                </a:solidFill>
              </a:rPr>
              <a:t>Counterflow</a:t>
            </a:r>
            <a:r>
              <a:rPr lang="en-US" sz="2000" dirty="0">
                <a:solidFill>
                  <a:srgbClr val="004899"/>
                </a:solidFill>
              </a:rPr>
              <a:t> heat exchanger</a:t>
            </a:r>
          </a:p>
          <a:p>
            <a:pPr marL="342900" indent="-342900">
              <a:spcBef>
                <a:spcPts val="600"/>
              </a:spcBef>
              <a:spcAft>
                <a:spcPts val="600"/>
              </a:spcAft>
              <a:buFont typeface="Arial" panose="020B0604020202020204" pitchFamily="34" charset="0"/>
              <a:buChar char="•"/>
            </a:pPr>
            <a:r>
              <a:rPr lang="en-US" sz="2000" dirty="0">
                <a:solidFill>
                  <a:srgbClr val="004899"/>
                </a:solidFill>
              </a:rPr>
              <a:t>Airflow – 210 CFM / 0,4 </a:t>
            </a:r>
            <a:r>
              <a:rPr lang="en-US" sz="2000" dirty="0" err="1">
                <a:solidFill>
                  <a:srgbClr val="004899"/>
                </a:solidFill>
              </a:rPr>
              <a:t>i.w.g</a:t>
            </a:r>
            <a:r>
              <a:rPr lang="en-US" sz="2000" dirty="0">
                <a:solidFill>
                  <a:srgbClr val="004899"/>
                </a:solidFill>
              </a:rPr>
              <a:t>.</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(32 F) – 80 %</a:t>
            </a:r>
          </a:p>
          <a:p>
            <a:pPr marL="342900" indent="-342900">
              <a:spcBef>
                <a:spcPts val="600"/>
              </a:spcBef>
              <a:spcAft>
                <a:spcPts val="600"/>
              </a:spcAft>
              <a:buFont typeface="Arial" panose="020B0604020202020204" pitchFamily="34" charset="0"/>
              <a:buChar char="•"/>
            </a:pPr>
            <a:r>
              <a:rPr lang="en-US" sz="2000" dirty="0" err="1">
                <a:solidFill>
                  <a:srgbClr val="004899"/>
                </a:solidFill>
              </a:rPr>
              <a:t>SRE</a:t>
            </a:r>
            <a:r>
              <a:rPr lang="en-US" sz="2000" dirty="0">
                <a:solidFill>
                  <a:srgbClr val="004899"/>
                </a:solidFill>
              </a:rPr>
              <a:t> (-13 F) – 69 %</a:t>
            </a:r>
          </a:p>
          <a:p>
            <a:pPr marL="342900" indent="-342900">
              <a:spcBef>
                <a:spcPts val="600"/>
              </a:spcBef>
              <a:spcAft>
                <a:spcPts val="600"/>
              </a:spcAft>
              <a:buFont typeface="Arial" panose="020B0604020202020204" pitchFamily="34" charset="0"/>
              <a:buChar char="•"/>
            </a:pPr>
            <a:r>
              <a:rPr lang="en-US" sz="2000" dirty="0">
                <a:solidFill>
                  <a:srgbClr val="004899"/>
                </a:solidFill>
              </a:rPr>
              <a:t>Fan defrost</a:t>
            </a:r>
          </a:p>
          <a:p>
            <a:pPr marL="342900" indent="-342900">
              <a:spcBef>
                <a:spcPts val="600"/>
              </a:spcBef>
              <a:spcAft>
                <a:spcPts val="600"/>
              </a:spcAft>
              <a:buFont typeface="Arial" panose="020B0604020202020204" pitchFamily="34" charset="0"/>
              <a:buChar char="•"/>
            </a:pPr>
            <a:r>
              <a:rPr lang="en-US" sz="2000" dirty="0" err="1">
                <a:solidFill>
                  <a:srgbClr val="004899"/>
                </a:solidFill>
              </a:rPr>
              <a:t>HRV</a:t>
            </a:r>
            <a:r>
              <a:rPr lang="en-US" sz="2000" dirty="0">
                <a:solidFill>
                  <a:srgbClr val="004899"/>
                </a:solidFill>
              </a:rPr>
              <a:t> modification available</a:t>
            </a:r>
          </a:p>
          <a:p>
            <a:pPr marL="342900" indent="-342900">
              <a:spcBef>
                <a:spcPts val="600"/>
              </a:spcBef>
              <a:spcAft>
                <a:spcPts val="600"/>
              </a:spcAft>
              <a:buFont typeface="Arial" panose="020B0604020202020204" pitchFamily="34" charset="0"/>
              <a:buChar char="•"/>
            </a:pPr>
            <a:r>
              <a:rPr lang="en-US" sz="2000" dirty="0">
                <a:solidFill>
                  <a:srgbClr val="004899"/>
                </a:solidFill>
              </a:rPr>
              <a:t>Version </a:t>
            </a:r>
            <a:r>
              <a:rPr lang="en-US" sz="2000" dirty="0" err="1">
                <a:solidFill>
                  <a:srgbClr val="004899"/>
                </a:solidFill>
              </a:rPr>
              <a:t>VE</a:t>
            </a:r>
            <a:r>
              <a:rPr lang="en-US" sz="2000" dirty="0">
                <a:solidFill>
                  <a:srgbClr val="004899"/>
                </a:solidFill>
              </a:rPr>
              <a:t>: integrated preheater</a:t>
            </a:r>
          </a:p>
          <a:p>
            <a:pPr marL="342900" indent="-342900">
              <a:spcBef>
                <a:spcPts val="600"/>
              </a:spcBef>
              <a:spcAft>
                <a:spcPts val="600"/>
              </a:spcAft>
              <a:buFont typeface="Arial" panose="020B0604020202020204" pitchFamily="34" charset="0"/>
              <a:buChar char="•"/>
            </a:pPr>
            <a:r>
              <a:rPr lang="en-US" sz="2000" dirty="0">
                <a:solidFill>
                  <a:srgbClr val="004899"/>
                </a:solidFill>
              </a:rPr>
              <a:t>Control system</a:t>
            </a:r>
          </a:p>
        </p:txBody>
      </p:sp>
      <p:pic>
        <p:nvPicPr>
          <p:cNvPr id="14" name="Рисунок 13"/>
          <p:cNvPicPr>
            <a:picLocks noChangeAspect="1"/>
          </p:cNvPicPr>
          <p:nvPr/>
        </p:nvPicPr>
        <p:blipFill>
          <a:blip r:embed="rId4"/>
          <a:stretch>
            <a:fillRect/>
          </a:stretch>
        </p:blipFill>
        <p:spPr>
          <a:xfrm>
            <a:off x="6880746" y="778728"/>
            <a:ext cx="4755381" cy="5128605"/>
          </a:xfrm>
          <a:prstGeom prst="rect">
            <a:avLst/>
          </a:prstGeom>
        </p:spPr>
      </p:pic>
    </p:spTree>
    <p:extLst>
      <p:ext uri="{BB962C8B-B14F-4D97-AF65-F5344CB8AC3E}">
        <p14:creationId xmlns:p14="http://schemas.microsoft.com/office/powerpoint/2010/main" val="161905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236174"/>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Airflow.</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3</a:t>
            </a:fld>
            <a:endParaRPr lang="ru-RU"/>
          </a:p>
        </p:txBody>
      </p:sp>
      <p:graphicFrame>
        <p:nvGraphicFramePr>
          <p:cNvPr id="15" name="Диаграмма 14">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3043807500"/>
              </p:ext>
            </p:extLst>
          </p:nvPr>
        </p:nvGraphicFramePr>
        <p:xfrm>
          <a:off x="3602247" y="1069675"/>
          <a:ext cx="4987506" cy="45892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124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graphicFrame>
        <p:nvGraphicFramePr>
          <p:cNvPr id="14" name="Таблица 13"/>
          <p:cNvGraphicFramePr>
            <a:graphicFrameLocks noGrp="1"/>
          </p:cNvGraphicFramePr>
          <p:nvPr>
            <p:extLst>
              <p:ext uri="{D42A27DB-BD31-4B8C-83A1-F6EECF244321}">
                <p14:modId xmlns:p14="http://schemas.microsoft.com/office/powerpoint/2010/main" val="1982907078"/>
              </p:ext>
            </p:extLst>
          </p:nvPr>
        </p:nvGraphicFramePr>
        <p:xfrm>
          <a:off x="1491919" y="1505807"/>
          <a:ext cx="8624229" cy="2099274"/>
        </p:xfrm>
        <a:graphic>
          <a:graphicData uri="http://schemas.openxmlformats.org/drawingml/2006/table">
            <a:tbl>
              <a:tblPr/>
              <a:tblGrid>
                <a:gridCol w="916234">
                  <a:extLst>
                    <a:ext uri="{9D8B030D-6E8A-4147-A177-3AD203B41FA5}">
                      <a16:colId xmlns:a16="http://schemas.microsoft.com/office/drawing/2014/main" val="639581704"/>
                    </a:ext>
                  </a:extLst>
                </a:gridCol>
                <a:gridCol w="589007">
                  <a:extLst>
                    <a:ext uri="{9D8B030D-6E8A-4147-A177-3AD203B41FA5}">
                      <a16:colId xmlns:a16="http://schemas.microsoft.com/office/drawing/2014/main" val="2012244702"/>
                    </a:ext>
                  </a:extLst>
                </a:gridCol>
                <a:gridCol w="589007">
                  <a:extLst>
                    <a:ext uri="{9D8B030D-6E8A-4147-A177-3AD203B41FA5}">
                      <a16:colId xmlns:a16="http://schemas.microsoft.com/office/drawing/2014/main" val="3149805265"/>
                    </a:ext>
                  </a:extLst>
                </a:gridCol>
                <a:gridCol w="596279">
                  <a:extLst>
                    <a:ext uri="{9D8B030D-6E8A-4147-A177-3AD203B41FA5}">
                      <a16:colId xmlns:a16="http://schemas.microsoft.com/office/drawing/2014/main" val="1948170512"/>
                    </a:ext>
                  </a:extLst>
                </a:gridCol>
                <a:gridCol w="596279">
                  <a:extLst>
                    <a:ext uri="{9D8B030D-6E8A-4147-A177-3AD203B41FA5}">
                      <a16:colId xmlns:a16="http://schemas.microsoft.com/office/drawing/2014/main" val="1273800853"/>
                    </a:ext>
                  </a:extLst>
                </a:gridCol>
                <a:gridCol w="596279">
                  <a:extLst>
                    <a:ext uri="{9D8B030D-6E8A-4147-A177-3AD203B41FA5}">
                      <a16:colId xmlns:a16="http://schemas.microsoft.com/office/drawing/2014/main" val="4184437891"/>
                    </a:ext>
                  </a:extLst>
                </a:gridCol>
                <a:gridCol w="589007">
                  <a:extLst>
                    <a:ext uri="{9D8B030D-6E8A-4147-A177-3AD203B41FA5}">
                      <a16:colId xmlns:a16="http://schemas.microsoft.com/office/drawing/2014/main" val="2269511249"/>
                    </a:ext>
                  </a:extLst>
                </a:gridCol>
                <a:gridCol w="589007">
                  <a:extLst>
                    <a:ext uri="{9D8B030D-6E8A-4147-A177-3AD203B41FA5}">
                      <a16:colId xmlns:a16="http://schemas.microsoft.com/office/drawing/2014/main" val="2681212821"/>
                    </a:ext>
                  </a:extLst>
                </a:gridCol>
                <a:gridCol w="589007">
                  <a:extLst>
                    <a:ext uri="{9D8B030D-6E8A-4147-A177-3AD203B41FA5}">
                      <a16:colId xmlns:a16="http://schemas.microsoft.com/office/drawing/2014/main" val="2385440558"/>
                    </a:ext>
                  </a:extLst>
                </a:gridCol>
                <a:gridCol w="589007">
                  <a:extLst>
                    <a:ext uri="{9D8B030D-6E8A-4147-A177-3AD203B41FA5}">
                      <a16:colId xmlns:a16="http://schemas.microsoft.com/office/drawing/2014/main" val="3925378619"/>
                    </a:ext>
                  </a:extLst>
                </a:gridCol>
                <a:gridCol w="596279">
                  <a:extLst>
                    <a:ext uri="{9D8B030D-6E8A-4147-A177-3AD203B41FA5}">
                      <a16:colId xmlns:a16="http://schemas.microsoft.com/office/drawing/2014/main" val="752775738"/>
                    </a:ext>
                  </a:extLst>
                </a:gridCol>
                <a:gridCol w="596279">
                  <a:extLst>
                    <a:ext uri="{9D8B030D-6E8A-4147-A177-3AD203B41FA5}">
                      <a16:colId xmlns:a16="http://schemas.microsoft.com/office/drawing/2014/main" val="59747794"/>
                    </a:ext>
                  </a:extLst>
                </a:gridCol>
                <a:gridCol w="596279">
                  <a:extLst>
                    <a:ext uri="{9D8B030D-6E8A-4147-A177-3AD203B41FA5}">
                      <a16:colId xmlns:a16="http://schemas.microsoft.com/office/drawing/2014/main" val="206531479"/>
                    </a:ext>
                  </a:extLst>
                </a:gridCol>
                <a:gridCol w="596279">
                  <a:extLst>
                    <a:ext uri="{9D8B030D-6E8A-4147-A177-3AD203B41FA5}">
                      <a16:colId xmlns:a16="http://schemas.microsoft.com/office/drawing/2014/main" val="1134629181"/>
                    </a:ext>
                  </a:extLst>
                </a:gridCol>
              </a:tblGrid>
              <a:tr h="219819">
                <a:tc gridSpan="10">
                  <a:txBody>
                    <a:bodyPr/>
                    <a:lstStyle/>
                    <a:p>
                      <a:pPr algn="l" fontAlgn="b"/>
                      <a:r>
                        <a:rPr lang="en-US" sz="1000" b="1" i="0" u="none" strike="noStrike" dirty="0" smtClean="0">
                          <a:solidFill>
                            <a:srgbClr val="004899"/>
                          </a:solidFill>
                          <a:effectLst/>
                          <a:latin typeface="Arial" panose="020B0604020202020204" pitchFamily="34" charset="0"/>
                        </a:rPr>
                        <a:t>      </a:t>
                      </a:r>
                      <a:r>
                        <a:rPr lang="en-US" sz="1000" b="1" i="0" u="none" strike="noStrike" dirty="0" err="1" smtClean="0">
                          <a:solidFill>
                            <a:srgbClr val="004899"/>
                          </a:solidFill>
                          <a:effectLst/>
                          <a:latin typeface="Arial" panose="020B0604020202020204" pitchFamily="34" charset="0"/>
                        </a:rPr>
                        <a:t>Reneo</a:t>
                      </a:r>
                      <a:r>
                        <a:rPr lang="en-US" sz="1000" b="1" i="0" u="none" strike="noStrike" dirty="0" smtClean="0">
                          <a:solidFill>
                            <a:srgbClr val="004899"/>
                          </a:solidFill>
                          <a:effectLst/>
                          <a:latin typeface="Arial" panose="020B0604020202020204" pitchFamily="34" charset="0"/>
                        </a:rPr>
                        <a:t> S 350-E</a:t>
                      </a:r>
                      <a:endParaRPr lang="en-US" sz="1000" b="1" i="0" u="none" strike="noStrike" dirty="0">
                        <a:solidFill>
                          <a:srgbClr val="004899"/>
                        </a:solidFill>
                        <a:effectLst/>
                        <a:latin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7192321"/>
                  </a:ext>
                </a:extLst>
              </a:tr>
              <a:tr h="219819">
                <a:tc rowSpan="3" gridSpan="2">
                  <a:txBody>
                    <a:bodyPr/>
                    <a:lstStyle/>
                    <a:p>
                      <a:pPr algn="ctr" fontAlgn="ctr"/>
                      <a:r>
                        <a:rPr lang="ru-RU" sz="1000" b="0" i="0" u="none" strike="noStrike" dirty="0">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845211804"/>
                  </a:ext>
                </a:extLst>
              </a:tr>
              <a:tr h="219819">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dirty="0">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301964000"/>
                  </a:ext>
                </a:extLst>
              </a:tr>
              <a:tr h="219819">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517127203"/>
                  </a:ext>
                </a:extLst>
              </a:tr>
              <a:tr h="219819">
                <a:tc rowSpan="4">
                  <a:txBody>
                    <a:bodyPr/>
                    <a:lstStyle/>
                    <a:p>
                      <a:pPr algn="l" fontAlgn="ctr"/>
                      <a:r>
                        <a:rPr lang="en-US" sz="1000" b="0" i="0" u="none" strike="noStrike">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107608095"/>
                  </a:ext>
                </a:extLst>
              </a:tr>
              <a:tr h="219819">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613539041"/>
                  </a:ext>
                </a:extLst>
              </a:tr>
              <a:tr h="219819">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3178620758"/>
                  </a:ext>
                </a:extLst>
              </a:tr>
              <a:tr h="186847">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530473837"/>
                  </a:ext>
                </a:extLst>
              </a:tr>
              <a:tr h="186847">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956807515"/>
                  </a:ext>
                </a:extLst>
              </a:tr>
              <a:tr h="186847">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965924689"/>
                  </a:ext>
                </a:extLst>
              </a:tr>
            </a:tbl>
          </a:graphicData>
        </a:graphic>
      </p:graphicFrame>
      <p:graphicFrame>
        <p:nvGraphicFramePr>
          <p:cNvPr id="15" name="Таблица 14"/>
          <p:cNvGraphicFramePr>
            <a:graphicFrameLocks noGrp="1"/>
          </p:cNvGraphicFramePr>
          <p:nvPr>
            <p:extLst>
              <p:ext uri="{D42A27DB-BD31-4B8C-83A1-F6EECF244321}">
                <p14:modId xmlns:p14="http://schemas.microsoft.com/office/powerpoint/2010/main" val="1124939037"/>
              </p:ext>
            </p:extLst>
          </p:nvPr>
        </p:nvGraphicFramePr>
        <p:xfrm>
          <a:off x="1491919" y="4010041"/>
          <a:ext cx="8624230" cy="1911391"/>
        </p:xfrm>
        <a:graphic>
          <a:graphicData uri="http://schemas.openxmlformats.org/drawingml/2006/table">
            <a:tbl>
              <a:tblPr/>
              <a:tblGrid>
                <a:gridCol w="929209">
                  <a:extLst>
                    <a:ext uri="{9D8B030D-6E8A-4147-A177-3AD203B41FA5}">
                      <a16:colId xmlns:a16="http://schemas.microsoft.com/office/drawing/2014/main" val="2230605863"/>
                    </a:ext>
                  </a:extLst>
                </a:gridCol>
                <a:gridCol w="588016">
                  <a:extLst>
                    <a:ext uri="{9D8B030D-6E8A-4147-A177-3AD203B41FA5}">
                      <a16:colId xmlns:a16="http://schemas.microsoft.com/office/drawing/2014/main" val="3055567214"/>
                    </a:ext>
                  </a:extLst>
                </a:gridCol>
                <a:gridCol w="588016">
                  <a:extLst>
                    <a:ext uri="{9D8B030D-6E8A-4147-A177-3AD203B41FA5}">
                      <a16:colId xmlns:a16="http://schemas.microsoft.com/office/drawing/2014/main" val="984924460"/>
                    </a:ext>
                  </a:extLst>
                </a:gridCol>
                <a:gridCol w="595275">
                  <a:extLst>
                    <a:ext uri="{9D8B030D-6E8A-4147-A177-3AD203B41FA5}">
                      <a16:colId xmlns:a16="http://schemas.microsoft.com/office/drawing/2014/main" val="587362736"/>
                    </a:ext>
                  </a:extLst>
                </a:gridCol>
                <a:gridCol w="595275">
                  <a:extLst>
                    <a:ext uri="{9D8B030D-6E8A-4147-A177-3AD203B41FA5}">
                      <a16:colId xmlns:a16="http://schemas.microsoft.com/office/drawing/2014/main" val="2765921999"/>
                    </a:ext>
                  </a:extLst>
                </a:gridCol>
                <a:gridCol w="595275">
                  <a:extLst>
                    <a:ext uri="{9D8B030D-6E8A-4147-A177-3AD203B41FA5}">
                      <a16:colId xmlns:a16="http://schemas.microsoft.com/office/drawing/2014/main" val="928639643"/>
                    </a:ext>
                  </a:extLst>
                </a:gridCol>
                <a:gridCol w="588016">
                  <a:extLst>
                    <a:ext uri="{9D8B030D-6E8A-4147-A177-3AD203B41FA5}">
                      <a16:colId xmlns:a16="http://schemas.microsoft.com/office/drawing/2014/main" val="2312450131"/>
                    </a:ext>
                  </a:extLst>
                </a:gridCol>
                <a:gridCol w="588016">
                  <a:extLst>
                    <a:ext uri="{9D8B030D-6E8A-4147-A177-3AD203B41FA5}">
                      <a16:colId xmlns:a16="http://schemas.microsoft.com/office/drawing/2014/main" val="3502225431"/>
                    </a:ext>
                  </a:extLst>
                </a:gridCol>
                <a:gridCol w="588016">
                  <a:extLst>
                    <a:ext uri="{9D8B030D-6E8A-4147-A177-3AD203B41FA5}">
                      <a16:colId xmlns:a16="http://schemas.microsoft.com/office/drawing/2014/main" val="3419464115"/>
                    </a:ext>
                  </a:extLst>
                </a:gridCol>
                <a:gridCol w="588016">
                  <a:extLst>
                    <a:ext uri="{9D8B030D-6E8A-4147-A177-3AD203B41FA5}">
                      <a16:colId xmlns:a16="http://schemas.microsoft.com/office/drawing/2014/main" val="2075651104"/>
                    </a:ext>
                  </a:extLst>
                </a:gridCol>
                <a:gridCol w="595275">
                  <a:extLst>
                    <a:ext uri="{9D8B030D-6E8A-4147-A177-3AD203B41FA5}">
                      <a16:colId xmlns:a16="http://schemas.microsoft.com/office/drawing/2014/main" val="305623306"/>
                    </a:ext>
                  </a:extLst>
                </a:gridCol>
                <a:gridCol w="595275">
                  <a:extLst>
                    <a:ext uri="{9D8B030D-6E8A-4147-A177-3AD203B41FA5}">
                      <a16:colId xmlns:a16="http://schemas.microsoft.com/office/drawing/2014/main" val="4097915725"/>
                    </a:ext>
                  </a:extLst>
                </a:gridCol>
                <a:gridCol w="595275">
                  <a:extLst>
                    <a:ext uri="{9D8B030D-6E8A-4147-A177-3AD203B41FA5}">
                      <a16:colId xmlns:a16="http://schemas.microsoft.com/office/drawing/2014/main" val="754698518"/>
                    </a:ext>
                  </a:extLst>
                </a:gridCol>
                <a:gridCol w="595275">
                  <a:extLst>
                    <a:ext uri="{9D8B030D-6E8A-4147-A177-3AD203B41FA5}">
                      <a16:colId xmlns:a16="http://schemas.microsoft.com/office/drawing/2014/main" val="1763464021"/>
                    </a:ext>
                  </a:extLst>
                </a:gridCol>
              </a:tblGrid>
              <a:tr h="199051">
                <a:tc gridSpan="10">
                  <a:txBody>
                    <a:bodyPr/>
                    <a:lstStyle/>
                    <a:p>
                      <a:pPr algn="l" fontAlgn="b"/>
                      <a:r>
                        <a:rPr lang="en-US" sz="1000" b="1" i="0" u="none" strike="noStrike" dirty="0" smtClean="0">
                          <a:solidFill>
                            <a:srgbClr val="004899"/>
                          </a:solidFill>
                          <a:effectLst/>
                          <a:latin typeface="Arial" panose="020B0604020202020204" pitchFamily="34" charset="0"/>
                        </a:rPr>
                        <a:t>     </a:t>
                      </a:r>
                      <a:r>
                        <a:rPr lang="en-US" sz="1000" b="1" i="0" u="none" strike="noStrike" dirty="0" err="1" smtClean="0">
                          <a:solidFill>
                            <a:srgbClr val="004899"/>
                          </a:solidFill>
                          <a:effectLst/>
                          <a:latin typeface="Arial" panose="020B0604020202020204" pitchFamily="34" charset="0"/>
                        </a:rPr>
                        <a:t>Reneo</a:t>
                      </a:r>
                      <a:r>
                        <a:rPr lang="en-US" sz="1000" b="1" i="0" u="none" strike="noStrike" baseline="0" dirty="0" smtClean="0">
                          <a:solidFill>
                            <a:srgbClr val="004899"/>
                          </a:solidFill>
                          <a:effectLst/>
                          <a:latin typeface="Arial" panose="020B0604020202020204" pitchFamily="34" charset="0"/>
                        </a:rPr>
                        <a:t> S 350</a:t>
                      </a:r>
                      <a:endParaRPr lang="en-US" sz="1000" b="1" i="0" u="none" strike="noStrike" dirty="0">
                        <a:solidFill>
                          <a:srgbClr val="004899"/>
                        </a:solidFill>
                        <a:effectLst/>
                        <a:latin typeface="Arial" panose="020B0604020202020204" pitchFamily="34" charset="0"/>
                      </a:endParaRPr>
                    </a:p>
                  </a:txBody>
                  <a:tcPr marL="9525" marR="9525" marT="9525"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04039733"/>
                  </a:ext>
                </a:extLst>
              </a:tr>
              <a:tr h="199051">
                <a:tc rowSpan="3" gridSpan="2">
                  <a:txBody>
                    <a:bodyPr/>
                    <a:lstStyle/>
                    <a:p>
                      <a:pPr algn="ctr" fontAlgn="ctr"/>
                      <a:r>
                        <a:rPr lang="ru-RU" sz="1000" b="0" i="0" u="none" strike="noStrike">
                          <a:solidFill>
                            <a:srgbClr val="004899"/>
                          </a:solidFill>
                          <a:effectLst/>
                          <a:latin typeface="Arial" panose="020B0604020202020204" pitchFamily="34" charset="0"/>
                        </a:rPr>
                        <a:t>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rowSpan="3"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Supply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Average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Apparent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Net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ru-RU"/>
                    </a:p>
                  </a:txBody>
                  <a:tcPr/>
                </a:tc>
                <a:extLst>
                  <a:ext uri="{0D108BD9-81ED-4DB2-BD59-A6C34878D82A}">
                    <a16:rowId xmlns:a16="http://schemas.microsoft.com/office/drawing/2014/main" val="3555603741"/>
                  </a:ext>
                </a:extLst>
              </a:tr>
              <a:tr h="199051">
                <a:tc gridSpan="2" vMerge="1">
                  <a:txBody>
                    <a:bodyPr/>
                    <a:lstStyle/>
                    <a:p>
                      <a:endParaRPr lang="ru-RU"/>
                    </a:p>
                  </a:txBody>
                  <a:tcPr/>
                </a:tc>
                <a:tc hMerge="1" v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Temperature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Airflow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Power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Recovery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Sensible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Moisture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FFFF"/>
                    </a:solidFill>
                  </a:tcPr>
                </a:tc>
                <a:tc hMerge="1">
                  <a:txBody>
                    <a:bodyPr/>
                    <a:lstStyle/>
                    <a:p>
                      <a:endParaRPr lang="ru-RU"/>
                    </a:p>
                  </a:txBody>
                  <a:tcPr/>
                </a:tc>
                <a:extLst>
                  <a:ext uri="{0D108BD9-81ED-4DB2-BD59-A6C34878D82A}">
                    <a16:rowId xmlns:a16="http://schemas.microsoft.com/office/drawing/2014/main" val="99442579"/>
                  </a:ext>
                </a:extLst>
              </a:tr>
              <a:tr h="199051">
                <a:tc gridSpan="2" vMerge="1">
                  <a:txBody>
                    <a:bodyPr/>
                    <a:lstStyle/>
                    <a:p>
                      <a:endParaRPr lang="ru-RU"/>
                    </a:p>
                  </a:txBody>
                  <a:tcPr/>
                </a:tc>
                <a:tc hMerge="1"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°C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°F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L/s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cfm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US" sz="1000" b="0" i="0" u="none" strike="noStrike">
                          <a:solidFill>
                            <a:srgbClr val="004899"/>
                          </a:solidFill>
                          <a:effectLst/>
                          <a:latin typeface="Arial" panose="020B0604020202020204" pitchFamily="34" charset="0"/>
                        </a:rPr>
                        <a:t>(Watts)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Efficiency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Effectiveness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en-US" sz="1000" b="0" i="0" u="none" strike="noStrike">
                          <a:solidFill>
                            <a:srgbClr val="004899"/>
                          </a:solidFill>
                          <a:effectLst/>
                          <a:latin typeface="Arial" panose="020B0604020202020204" pitchFamily="34" charset="0"/>
                        </a:rPr>
                        <a:t>Transfer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784491804"/>
                  </a:ext>
                </a:extLst>
              </a:tr>
              <a:tr h="199051">
                <a:tc rowSpan="4">
                  <a:txBody>
                    <a:bodyPr/>
                    <a:lstStyle/>
                    <a:p>
                      <a:pPr algn="l" fontAlgn="ctr"/>
                      <a:r>
                        <a:rPr lang="en-US" sz="1000" b="0" i="0" u="none" strike="noStrike">
                          <a:solidFill>
                            <a:srgbClr val="004899"/>
                          </a:solidFill>
                          <a:effectLst/>
                          <a:latin typeface="Arial" panose="020B0604020202020204" pitchFamily="34" charset="0"/>
                        </a:rPr>
                        <a:t>HEATING</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222481142"/>
                  </a:ext>
                </a:extLst>
              </a:tr>
              <a:tr h="199051">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dirty="0">
                          <a:solidFill>
                            <a:srgbClr val="004899"/>
                          </a:solidFill>
                          <a:effectLst/>
                          <a:latin typeface="Arial" panose="020B0604020202020204" pitchFamily="34" charset="0"/>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337833130"/>
                  </a:ext>
                </a:extLst>
              </a:tr>
              <a:tr h="199051">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III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1419899920"/>
                  </a:ext>
                </a:extLst>
              </a:tr>
              <a:tr h="172678">
                <a:tc vMerge="1">
                  <a:txBody>
                    <a:bodyPr/>
                    <a:lstStyle/>
                    <a:p>
                      <a:endParaRPr lang="ru-RU"/>
                    </a:p>
                  </a:txBody>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576135559"/>
                  </a:ext>
                </a:extLst>
              </a:tr>
              <a:tr h="172678">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1000" b="0" i="0" u="none" strike="noStrike">
                          <a:solidFill>
                            <a:srgbClr val="004899"/>
                          </a:solidFill>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84923050"/>
                  </a:ext>
                </a:extLst>
              </a:tr>
              <a:tr h="172678">
                <a:tc>
                  <a:txBody>
                    <a:bodyPr/>
                    <a:lstStyle/>
                    <a:p>
                      <a:pPr algn="l" fontAlgn="b"/>
                      <a:r>
                        <a:rPr lang="en-US" sz="1000" b="0" i="0" u="none" strike="noStrike">
                          <a:solidFill>
                            <a:srgbClr val="004899"/>
                          </a:solidFill>
                          <a:effectLst/>
                          <a:latin typeface="Arial" panose="020B0604020202020204" pitchFamily="34" charset="0"/>
                        </a:rPr>
                        <a:t>COOLING</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000" b="0" i="0" u="none" strike="noStrike">
                          <a:solidFill>
                            <a:srgbClr val="004899"/>
                          </a:solidFill>
                          <a:effectLst/>
                          <a:latin typeface="Arial" panose="020B0604020202020204" pitchFamily="34" charset="0"/>
                        </a:rPr>
                        <a:t>V</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0" i="0" u="none" strike="noStrike">
                          <a:solidFill>
                            <a:srgbClr val="004899"/>
                          </a:solidFill>
                          <a:effectLst/>
                          <a:latin typeface="Arial" panose="020B0604020202020204" pitchFamily="34" charset="0"/>
                        </a:rPr>
                        <a:t>140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ru-RU" sz="1000" b="0" i="0" u="none" strike="noStrike">
                          <a:solidFill>
                            <a:srgbClr val="004899"/>
                          </a:solidFill>
                          <a:effectLst/>
                          <a:latin typeface="Arial" panose="020B0604020202020204" pitchFamily="34" charset="0"/>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a:solidFill>
                            <a:srgbClr val="004899"/>
                          </a:solidFill>
                          <a:effectLst/>
                          <a:latin typeface="Arial" panose="020B0604020202020204" pitchFamily="34" charset="0"/>
                        </a:rPr>
                        <a:t>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2">
                  <a:txBody>
                    <a:bodyPr/>
                    <a:lstStyle/>
                    <a:p>
                      <a:pPr algn="ctr" fontAlgn="b"/>
                      <a:r>
                        <a:rPr lang="ru-RU" sz="1000" b="0" i="0" u="none" strike="noStrike" dirty="0">
                          <a:solidFill>
                            <a:srgbClr val="004899"/>
                          </a:solidFill>
                          <a:effectLst/>
                          <a:latin typeface="Arial" panose="020B0604020202020204" pitchFamily="34" charset="0"/>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extLst>
                  <a:ext uri="{0D108BD9-81ED-4DB2-BD59-A6C34878D82A}">
                    <a16:rowId xmlns:a16="http://schemas.microsoft.com/office/drawing/2014/main" val="2766933935"/>
                  </a:ext>
                </a:extLst>
              </a:tr>
            </a:tbl>
          </a:graphicData>
        </a:graphic>
      </p:graphicFrame>
    </p:spTree>
    <p:extLst>
      <p:ext uri="{BB962C8B-B14F-4D97-AF65-F5344CB8AC3E}">
        <p14:creationId xmlns:p14="http://schemas.microsoft.com/office/powerpoint/2010/main" val="68569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55658" y="328381"/>
            <a:ext cx="2760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Dimensions.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5</a:t>
            </a:fld>
            <a:endParaRPr lang="ru-RU"/>
          </a:p>
        </p:txBody>
      </p:sp>
      <p:pic>
        <p:nvPicPr>
          <p:cNvPr id="15" name="Рисунок 14"/>
          <p:cNvPicPr>
            <a:picLocks noChangeAspect="1"/>
          </p:cNvPicPr>
          <p:nvPr/>
        </p:nvPicPr>
        <p:blipFill>
          <a:blip r:embed="rId4"/>
          <a:stretch>
            <a:fillRect/>
          </a:stretch>
        </p:blipFill>
        <p:spPr>
          <a:xfrm>
            <a:off x="643957" y="1765832"/>
            <a:ext cx="4227026" cy="3335704"/>
          </a:xfrm>
          <a:prstGeom prst="rect">
            <a:avLst/>
          </a:prstGeom>
        </p:spPr>
      </p:pic>
      <p:pic>
        <p:nvPicPr>
          <p:cNvPr id="16" name="Рисунок 15"/>
          <p:cNvPicPr>
            <a:picLocks noChangeAspect="1"/>
          </p:cNvPicPr>
          <p:nvPr/>
        </p:nvPicPr>
        <p:blipFill>
          <a:blip r:embed="rId5"/>
          <a:stretch>
            <a:fillRect/>
          </a:stretch>
        </p:blipFill>
        <p:spPr>
          <a:xfrm>
            <a:off x="5227398" y="1685409"/>
            <a:ext cx="6176712" cy="3557612"/>
          </a:xfrm>
          <a:prstGeom prst="rect">
            <a:avLst/>
          </a:prstGeom>
        </p:spPr>
      </p:pic>
      <p:sp>
        <p:nvSpPr>
          <p:cNvPr id="17" name="Прямоугольник 16"/>
          <p:cNvSpPr/>
          <p:nvPr/>
        </p:nvSpPr>
        <p:spPr>
          <a:xfrm>
            <a:off x="6798019" y="5021113"/>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30 ¾”</a:t>
            </a:r>
            <a:endParaRPr lang="ru-RU" sz="1100" dirty="0">
              <a:solidFill>
                <a:schemeClr val="tx1"/>
              </a:solidFill>
            </a:endParaRPr>
          </a:p>
        </p:txBody>
      </p:sp>
      <p:sp>
        <p:nvSpPr>
          <p:cNvPr id="18" name="Прямоугольник 17"/>
          <p:cNvSpPr/>
          <p:nvPr/>
        </p:nvSpPr>
        <p:spPr>
          <a:xfrm>
            <a:off x="10095296" y="5068251"/>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24 ¼”</a:t>
            </a:r>
            <a:endParaRPr lang="ru-RU" sz="1100" dirty="0">
              <a:solidFill>
                <a:schemeClr val="tx1"/>
              </a:solidFill>
            </a:endParaRPr>
          </a:p>
        </p:txBody>
      </p:sp>
      <p:sp>
        <p:nvSpPr>
          <p:cNvPr id="19" name="Прямоугольник 18"/>
          <p:cNvSpPr/>
          <p:nvPr/>
        </p:nvSpPr>
        <p:spPr>
          <a:xfrm>
            <a:off x="1289233" y="4968549"/>
            <a:ext cx="762000" cy="210656"/>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4 ¾”</a:t>
            </a:r>
          </a:p>
        </p:txBody>
      </p:sp>
      <p:sp>
        <p:nvSpPr>
          <p:cNvPr id="20" name="Прямоугольник 19"/>
          <p:cNvSpPr/>
          <p:nvPr/>
        </p:nvSpPr>
        <p:spPr>
          <a:xfrm>
            <a:off x="2728511" y="2108483"/>
            <a:ext cx="762000" cy="210656"/>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14”</a:t>
            </a:r>
          </a:p>
        </p:txBody>
      </p:sp>
      <p:sp>
        <p:nvSpPr>
          <p:cNvPr id="21" name="Прямоугольник 20"/>
          <p:cNvSpPr/>
          <p:nvPr/>
        </p:nvSpPr>
        <p:spPr>
          <a:xfrm>
            <a:off x="643957" y="3521125"/>
            <a:ext cx="762000" cy="210656"/>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6”</a:t>
            </a:r>
          </a:p>
        </p:txBody>
      </p:sp>
      <p:sp>
        <p:nvSpPr>
          <p:cNvPr id="22" name="Прямоугольник 21"/>
          <p:cNvSpPr/>
          <p:nvPr/>
        </p:nvSpPr>
        <p:spPr>
          <a:xfrm>
            <a:off x="2110038" y="4968549"/>
            <a:ext cx="762000" cy="210656"/>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14”</a:t>
            </a:r>
          </a:p>
        </p:txBody>
      </p:sp>
      <p:sp>
        <p:nvSpPr>
          <p:cNvPr id="23" name="Прямоугольник 22"/>
          <p:cNvSpPr/>
          <p:nvPr/>
        </p:nvSpPr>
        <p:spPr>
          <a:xfrm>
            <a:off x="3549316" y="2108483"/>
            <a:ext cx="762000" cy="210656"/>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4 ¾”</a:t>
            </a:r>
          </a:p>
        </p:txBody>
      </p:sp>
      <p:sp>
        <p:nvSpPr>
          <p:cNvPr id="24" name="Прямоугольник 23"/>
          <p:cNvSpPr/>
          <p:nvPr/>
        </p:nvSpPr>
        <p:spPr>
          <a:xfrm rot="16200000">
            <a:off x="5488351" y="3371323"/>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35”</a:t>
            </a:r>
            <a:endParaRPr lang="ru-RU" sz="1100" dirty="0">
              <a:solidFill>
                <a:schemeClr val="tx1"/>
              </a:solidFill>
            </a:endParaRPr>
          </a:p>
        </p:txBody>
      </p:sp>
      <p:sp>
        <p:nvSpPr>
          <p:cNvPr id="25" name="Прямоугольник 24"/>
          <p:cNvSpPr/>
          <p:nvPr/>
        </p:nvSpPr>
        <p:spPr>
          <a:xfrm rot="16200000">
            <a:off x="4404281" y="3353261"/>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   9”</a:t>
            </a:r>
            <a:endParaRPr lang="ru-RU" sz="1100" dirty="0">
              <a:solidFill>
                <a:schemeClr val="tx1"/>
              </a:solidFill>
            </a:endParaRPr>
          </a:p>
        </p:txBody>
      </p:sp>
      <p:sp>
        <p:nvSpPr>
          <p:cNvPr id="26" name="Прямоугольник 25"/>
          <p:cNvSpPr/>
          <p:nvPr/>
        </p:nvSpPr>
        <p:spPr>
          <a:xfrm rot="16200000">
            <a:off x="4982604" y="2995679"/>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   (35 1/3”)</a:t>
            </a:r>
            <a:endParaRPr lang="ru-RU" sz="1100" dirty="0">
              <a:solidFill>
                <a:schemeClr val="tx1"/>
              </a:solidFill>
            </a:endParaRPr>
          </a:p>
        </p:txBody>
      </p:sp>
      <p:sp>
        <p:nvSpPr>
          <p:cNvPr id="27" name="Прямоугольник 26"/>
          <p:cNvSpPr/>
          <p:nvPr/>
        </p:nvSpPr>
        <p:spPr>
          <a:xfrm rot="16200000">
            <a:off x="4387596" y="2683996"/>
            <a:ext cx="856648" cy="221908"/>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r>
              <a:rPr lang="en-US" sz="1100" dirty="0" smtClean="0">
                <a:solidFill>
                  <a:schemeClr val="tx1"/>
                </a:solidFill>
              </a:rPr>
              <a:t>  7 ¼”</a:t>
            </a:r>
            <a:endParaRPr lang="ru-RU" sz="1100" dirty="0">
              <a:solidFill>
                <a:schemeClr val="tx1"/>
              </a:solidFill>
            </a:endParaRPr>
          </a:p>
        </p:txBody>
      </p:sp>
    </p:spTree>
    <p:extLst>
      <p:ext uri="{BB962C8B-B14F-4D97-AF65-F5344CB8AC3E}">
        <p14:creationId xmlns:p14="http://schemas.microsoft.com/office/powerpoint/2010/main" val="1019335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1" y="29532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smtClean="0">
                <a:solidFill>
                  <a:srgbClr val="004699"/>
                </a:solidFill>
                <a:latin typeface="Arial" panose="020B0604020202020204" pitchFamily="34" charset="0"/>
                <a:cs typeface="Arial" panose="020B0604020202020204" pitchFamily="34" charset="0"/>
              </a:rPr>
              <a:t>Control </a:t>
            </a:r>
            <a:r>
              <a:rPr lang="en-US" altLang="ru-RU" sz="2800" b="1" dirty="0">
                <a:solidFill>
                  <a:srgbClr val="004699"/>
                </a:solidFill>
                <a:latin typeface="Arial" panose="020B0604020202020204" pitchFamily="34" charset="0"/>
                <a:cs typeface="Arial" panose="020B0604020202020204" pitchFamily="34" charset="0"/>
              </a:rPr>
              <a:t>system</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6</a:t>
            </a:fld>
            <a:endParaRPr lang="ru-RU"/>
          </a:p>
        </p:txBody>
      </p:sp>
      <p:pic>
        <p:nvPicPr>
          <p:cNvPr id="3" name="Рисунок 2">
            <a:extLst>
              <a:ext uri="{FF2B5EF4-FFF2-40B4-BE49-F238E27FC236}">
                <a16:creationId xmlns:a16="http://schemas.microsoft.com/office/drawing/2014/main" id="{452A7B24-A39A-31F6-E89E-6DE989C25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369" y="1527464"/>
            <a:ext cx="3403790" cy="3403790"/>
          </a:xfrm>
          <a:prstGeom prst="rect">
            <a:avLst/>
          </a:prstGeom>
        </p:spPr>
      </p:pic>
      <p:sp>
        <p:nvSpPr>
          <p:cNvPr id="4" name="TextBox 5">
            <a:extLst>
              <a:ext uri="{FF2B5EF4-FFF2-40B4-BE49-F238E27FC236}">
                <a16:creationId xmlns:a16="http://schemas.microsoft.com/office/drawing/2014/main" id="{58B99CC4-A3FD-5234-BFB5-2EEE1F8887A5}"/>
              </a:ext>
            </a:extLst>
          </p:cNvPr>
          <p:cNvSpPr txBox="1">
            <a:spLocks noChangeArrowheads="1"/>
          </p:cNvSpPr>
          <p:nvPr/>
        </p:nvSpPr>
        <p:spPr bwMode="auto">
          <a:xfrm>
            <a:off x="8284345" y="5001100"/>
            <a:ext cx="1991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algn="ctr" eaLnBrk="1" hangingPunct="1"/>
            <a:r>
              <a:rPr lang="en-US" altLang="ru-RU" sz="1800" b="1" dirty="0">
                <a:solidFill>
                  <a:srgbClr val="004699"/>
                </a:solidFill>
                <a:latin typeface="Arial" panose="020B0604020202020204" pitchFamily="34" charset="0"/>
                <a:cs typeface="Arial" panose="020B0604020202020204" pitchFamily="34" charset="0"/>
              </a:rPr>
              <a:t>Glass Control Panel</a:t>
            </a:r>
            <a:endParaRPr lang="ru-RU" altLang="ru-RU" sz="1800" b="1" dirty="0">
              <a:solidFill>
                <a:srgbClr val="00469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210CCDE-1F3E-ACEE-A85F-AA1F6A111C80}"/>
              </a:ext>
            </a:extLst>
          </p:cNvPr>
          <p:cNvSpPr txBox="1"/>
          <p:nvPr/>
        </p:nvSpPr>
        <p:spPr>
          <a:xfrm>
            <a:off x="912213" y="2074783"/>
            <a:ext cx="6176211"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Speed selection</a:t>
            </a:r>
          </a:p>
          <a:p>
            <a:pPr marL="342900" indent="-342900">
              <a:spcBef>
                <a:spcPts val="600"/>
              </a:spcBef>
              <a:spcAft>
                <a:spcPts val="600"/>
              </a:spcAft>
              <a:buFont typeface="Arial" panose="020B0604020202020204" pitchFamily="34" charset="0"/>
              <a:buChar char="•"/>
            </a:pPr>
            <a:r>
              <a:rPr lang="en-US" sz="2000" dirty="0">
                <a:solidFill>
                  <a:srgbClr val="004899"/>
                </a:solidFill>
              </a:rPr>
              <a:t>Filter replacement indication</a:t>
            </a:r>
          </a:p>
          <a:p>
            <a:pPr marL="342900" indent="-342900">
              <a:spcBef>
                <a:spcPts val="600"/>
              </a:spcBef>
              <a:spcAft>
                <a:spcPts val="600"/>
              </a:spcAft>
              <a:buFont typeface="Arial" panose="020B0604020202020204" pitchFamily="34" charset="0"/>
              <a:buChar char="•"/>
            </a:pPr>
            <a:r>
              <a:rPr lang="en-US" sz="2000" dirty="0">
                <a:solidFill>
                  <a:srgbClr val="004899"/>
                </a:solidFill>
              </a:rPr>
              <a:t>Manual by-pass</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humidity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CO2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Fire alarm sensor connection</a:t>
            </a:r>
          </a:p>
        </p:txBody>
      </p:sp>
    </p:spTree>
    <p:extLst>
      <p:ext uri="{BB962C8B-B14F-4D97-AF65-F5344CB8AC3E}">
        <p14:creationId xmlns:p14="http://schemas.microsoft.com/office/powerpoint/2010/main" val="1717677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70B922A-9F41-4AF0-B825-A6463F03BD5C}"/>
              </a:ext>
            </a:extLst>
          </p:cNvPr>
          <p:cNvPicPr>
            <a:picLocks noChangeAspect="1"/>
          </p:cNvPicPr>
          <p:nvPr/>
        </p:nvPicPr>
        <p:blipFill>
          <a:blip r:embed="rId3"/>
          <a:stretch>
            <a:fillRect/>
          </a:stretch>
        </p:blipFill>
        <p:spPr>
          <a:xfrm>
            <a:off x="0" y="10121"/>
            <a:ext cx="12192000" cy="6847879"/>
          </a:xfrm>
          <a:prstGeom prst="rect">
            <a:avLst/>
          </a:prstGeom>
        </p:spPr>
      </p:pic>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1128859"/>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smtClean="0">
                <a:solidFill>
                  <a:srgbClr val="004699"/>
                </a:solidFill>
                <a:latin typeface="Arial" panose="020B0604020202020204" pitchFamily="34" charset="0"/>
                <a:cs typeface="Arial" panose="020B0604020202020204" pitchFamily="34" charset="0"/>
              </a:rPr>
              <a:t>Advanced </a:t>
            </a:r>
            <a:r>
              <a:rPr lang="en-US" altLang="ru-RU" sz="2800" b="1" dirty="0">
                <a:solidFill>
                  <a:srgbClr val="004699"/>
                </a:solidFill>
                <a:latin typeface="Arial" panose="020B0604020202020204" pitchFamily="34" charset="0"/>
                <a:cs typeface="Arial" panose="020B0604020202020204" pitchFamily="34" charset="0"/>
              </a:rPr>
              <a:t>Control System.</a:t>
            </a:r>
            <a:endParaRPr lang="ru-RU" altLang="ru-RU" sz="2800" b="1" dirty="0">
              <a:solidFill>
                <a:srgbClr val="004699"/>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D12E50D9-4DDD-453C-BB69-B3DEFBF9D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spTree>
    <p:extLst>
      <p:ext uri="{BB962C8B-B14F-4D97-AF65-F5344CB8AC3E}">
        <p14:creationId xmlns:p14="http://schemas.microsoft.com/office/powerpoint/2010/main" val="1550695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smtClean="0">
                <a:solidFill>
                  <a:srgbClr val="004699"/>
                </a:solidFill>
                <a:latin typeface="Arial" panose="020B0604020202020204" pitchFamily="34" charset="0"/>
                <a:cs typeface="Arial" panose="020B0604020202020204" pitchFamily="34" charset="0"/>
              </a:rPr>
              <a:t>Air </a:t>
            </a:r>
            <a:r>
              <a:rPr lang="en-US" altLang="ru-RU" sz="2800" b="1" dirty="0">
                <a:solidFill>
                  <a:srgbClr val="004699"/>
                </a:solidFill>
                <a:latin typeface="Arial" panose="020B0604020202020204" pitchFamily="34" charset="0"/>
                <a:cs typeface="Arial" panose="020B0604020202020204" pitchFamily="34" charset="0"/>
              </a:rPr>
              <a:t>quality control.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3" name="Группа 12">
            <a:extLst>
              <a:ext uri="{FF2B5EF4-FFF2-40B4-BE49-F238E27FC236}">
                <a16:creationId xmlns:a16="http://schemas.microsoft.com/office/drawing/2014/main" id="{AC16FAC3-99D8-44EE-924C-EC96CEA3DEFA}"/>
              </a:ext>
            </a:extLst>
          </p:cNvPr>
          <p:cNvGrpSpPr/>
          <p:nvPr/>
        </p:nvGrpSpPr>
        <p:grpSpPr>
          <a:xfrm>
            <a:off x="514679" y="2217716"/>
            <a:ext cx="2927115" cy="3248965"/>
            <a:chOff x="536322" y="1859043"/>
            <a:chExt cx="3410036" cy="3829991"/>
          </a:xfrm>
        </p:grpSpPr>
        <p:pic>
          <p:nvPicPr>
            <p:cNvPr id="14" name="Рисунок 13">
              <a:extLst>
                <a:ext uri="{FF2B5EF4-FFF2-40B4-BE49-F238E27FC236}">
                  <a16:creationId xmlns:a16="http://schemas.microsoft.com/office/drawing/2014/main" id="{9112C154-CC2C-4C05-AE37-BB5606C1BE30}"/>
                </a:ext>
              </a:extLst>
            </p:cNvPr>
            <p:cNvPicPr>
              <a:picLocks noChangeAspect="1"/>
            </p:cNvPicPr>
            <p:nvPr/>
          </p:nvPicPr>
          <p:blipFill>
            <a:blip r:embed="rId3"/>
            <a:stretch>
              <a:fillRect/>
            </a:stretch>
          </p:blipFill>
          <p:spPr>
            <a:xfrm>
              <a:off x="536322" y="1859043"/>
              <a:ext cx="3410036" cy="3829991"/>
            </a:xfrm>
            <a:prstGeom prst="rect">
              <a:avLst/>
            </a:prstGeom>
          </p:spPr>
        </p:pic>
        <p:pic>
          <p:nvPicPr>
            <p:cNvPr id="15" name="Рисунок 14">
              <a:extLst>
                <a:ext uri="{FF2B5EF4-FFF2-40B4-BE49-F238E27FC236}">
                  <a16:creationId xmlns:a16="http://schemas.microsoft.com/office/drawing/2014/main" id="{602C42DA-7AF8-4E6F-99F7-0F6B3443E384}"/>
                </a:ext>
              </a:extLst>
            </p:cNvPr>
            <p:cNvPicPr>
              <a:picLocks noChangeAspect="1"/>
            </p:cNvPicPr>
            <p:nvPr/>
          </p:nvPicPr>
          <p:blipFill rotWithShape="1">
            <a:blip r:embed="rId3"/>
            <a:srcRect l="56589" t="79328"/>
            <a:stretch/>
          </p:blipFill>
          <p:spPr>
            <a:xfrm>
              <a:off x="2456734" y="3040060"/>
              <a:ext cx="1372334" cy="733979"/>
            </a:xfrm>
            <a:prstGeom prst="rect">
              <a:avLst/>
            </a:prstGeom>
          </p:spPr>
        </p:pic>
      </p:grpSp>
      <p:grpSp>
        <p:nvGrpSpPr>
          <p:cNvPr id="16" name="Группа 15">
            <a:extLst>
              <a:ext uri="{FF2B5EF4-FFF2-40B4-BE49-F238E27FC236}">
                <a16:creationId xmlns:a16="http://schemas.microsoft.com/office/drawing/2014/main" id="{E61E5758-4BC3-44AC-943D-3B59DF605325}"/>
              </a:ext>
            </a:extLst>
          </p:cNvPr>
          <p:cNvGrpSpPr/>
          <p:nvPr/>
        </p:nvGrpSpPr>
        <p:grpSpPr>
          <a:xfrm>
            <a:off x="4155744" y="2319752"/>
            <a:ext cx="1624225" cy="2370352"/>
            <a:chOff x="6096000" y="882145"/>
            <a:chExt cx="2300767" cy="3343969"/>
          </a:xfrm>
        </p:grpSpPr>
        <p:pic>
          <p:nvPicPr>
            <p:cNvPr id="18" name="Рисунок 17">
              <a:extLst>
                <a:ext uri="{FF2B5EF4-FFF2-40B4-BE49-F238E27FC236}">
                  <a16:creationId xmlns:a16="http://schemas.microsoft.com/office/drawing/2014/main" id="{17CF3B41-75A1-44F5-A7B1-51C22FAF9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882145"/>
              <a:ext cx="2176423" cy="2176423"/>
            </a:xfrm>
            <a:prstGeom prst="rect">
              <a:avLst/>
            </a:prstGeom>
          </p:spPr>
        </p:pic>
        <p:sp>
          <p:nvSpPr>
            <p:cNvPr id="25" name="TextBox 17">
              <a:extLst>
                <a:ext uri="{FF2B5EF4-FFF2-40B4-BE49-F238E27FC236}">
                  <a16:creationId xmlns:a16="http://schemas.microsoft.com/office/drawing/2014/main" id="{BAA2CD47-FC3E-4C8A-B136-9C34F60EF3BF}"/>
                </a:ext>
              </a:extLst>
            </p:cNvPr>
            <p:cNvSpPr txBox="1">
              <a:spLocks noChangeArrowheads="1"/>
            </p:cNvSpPr>
            <p:nvPr/>
          </p:nvSpPr>
          <p:spPr bwMode="auto">
            <a:xfrm>
              <a:off x="6220343" y="3227465"/>
              <a:ext cx="2176424" cy="99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Humidistat </a:t>
              </a:r>
              <a:r>
                <a:rPr lang="en-US" altLang="en-US" sz="2000" b="1" dirty="0">
                  <a:latin typeface="Arial" panose="020B0604020202020204" pitchFamily="34" charset="0"/>
                  <a:cs typeface="Arial" panose="020B0604020202020204" pitchFamily="34" charset="0"/>
                </a:rPr>
                <a:t>HR-S</a:t>
              </a:r>
              <a:r>
                <a:rPr lang="en-US" altLang="en-US" sz="2000" dirty="0">
                  <a:latin typeface="Arial" panose="020B0604020202020204" pitchFamily="34" charset="0"/>
                  <a:cs typeface="Arial" panose="020B0604020202020204" pitchFamily="34" charset="0"/>
                </a:rPr>
                <a:t> </a:t>
              </a:r>
            </a:p>
          </p:txBody>
        </p:sp>
      </p:grpSp>
      <p:grpSp>
        <p:nvGrpSpPr>
          <p:cNvPr id="26" name="Группа 25">
            <a:extLst>
              <a:ext uri="{FF2B5EF4-FFF2-40B4-BE49-F238E27FC236}">
                <a16:creationId xmlns:a16="http://schemas.microsoft.com/office/drawing/2014/main" id="{2051805D-112A-4494-ABD4-7C53DA7A099D}"/>
              </a:ext>
            </a:extLst>
          </p:cNvPr>
          <p:cNvGrpSpPr/>
          <p:nvPr/>
        </p:nvGrpSpPr>
        <p:grpSpPr>
          <a:xfrm>
            <a:off x="9866966" y="2229088"/>
            <a:ext cx="1810355" cy="2628774"/>
            <a:chOff x="6071971" y="3630534"/>
            <a:chExt cx="2473168" cy="3325265"/>
          </a:xfrm>
        </p:grpSpPr>
        <p:pic>
          <p:nvPicPr>
            <p:cNvPr id="27" name="Рисунок 5">
              <a:extLst>
                <a:ext uri="{FF2B5EF4-FFF2-40B4-BE49-F238E27FC236}">
                  <a16:creationId xmlns:a16="http://schemas.microsoft.com/office/drawing/2014/main" id="{0C71A2C9-1F8A-4EF1-82B7-27D14C3837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630534"/>
              <a:ext cx="2176423" cy="217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7">
              <a:extLst>
                <a:ext uri="{FF2B5EF4-FFF2-40B4-BE49-F238E27FC236}">
                  <a16:creationId xmlns:a16="http://schemas.microsoft.com/office/drawing/2014/main" id="{4C9AC106-4D41-401F-8FCA-021A07985147}"/>
                </a:ext>
              </a:extLst>
            </p:cNvPr>
            <p:cNvSpPr txBox="1">
              <a:spLocks noChangeArrowheads="1"/>
            </p:cNvSpPr>
            <p:nvPr/>
          </p:nvSpPr>
          <p:spPr bwMode="auto">
            <a:xfrm>
              <a:off x="6071971" y="5671037"/>
              <a:ext cx="2473168" cy="12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Temperature sensor in </a:t>
              </a:r>
              <a:r>
                <a:rPr lang="en-US" altLang="en-US" sz="2000" b="1" dirty="0">
                  <a:latin typeface="Arial" panose="020B0604020202020204" pitchFamily="34" charset="0"/>
                  <a:cs typeface="Arial" panose="020B0604020202020204" pitchFamily="34" charset="0"/>
                </a:rPr>
                <a:t>S25</a:t>
              </a:r>
              <a:r>
                <a:rPr lang="en-US" altLang="en-US" sz="2000" dirty="0">
                  <a:latin typeface="Arial" panose="020B0604020202020204" pitchFamily="34" charset="0"/>
                  <a:cs typeface="Arial" panose="020B0604020202020204" pitchFamily="34" charset="0"/>
                </a:rPr>
                <a:t> panel</a:t>
              </a:r>
            </a:p>
          </p:txBody>
        </p:sp>
      </p:grpSp>
      <p:grpSp>
        <p:nvGrpSpPr>
          <p:cNvPr id="30" name="Группа 29">
            <a:extLst>
              <a:ext uri="{FF2B5EF4-FFF2-40B4-BE49-F238E27FC236}">
                <a16:creationId xmlns:a16="http://schemas.microsoft.com/office/drawing/2014/main" id="{406B1F01-3C7F-4AF2-B3DD-9250D56365BC}"/>
              </a:ext>
            </a:extLst>
          </p:cNvPr>
          <p:cNvGrpSpPr/>
          <p:nvPr/>
        </p:nvGrpSpPr>
        <p:grpSpPr>
          <a:xfrm>
            <a:off x="5829024" y="2328972"/>
            <a:ext cx="1873961" cy="2389179"/>
            <a:chOff x="9307740" y="3630534"/>
            <a:chExt cx="2306743" cy="3118308"/>
          </a:xfrm>
        </p:grpSpPr>
        <p:pic>
          <p:nvPicPr>
            <p:cNvPr id="31" name="Рисунок 30">
              <a:extLst>
                <a:ext uri="{FF2B5EF4-FFF2-40B4-BE49-F238E27FC236}">
                  <a16:creationId xmlns:a16="http://schemas.microsoft.com/office/drawing/2014/main" id="{AA0C1A01-0308-4D10-8A7D-2125BF2DB0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7743" y="3630534"/>
              <a:ext cx="2176423" cy="2176423"/>
            </a:xfrm>
            <a:prstGeom prst="rect">
              <a:avLst/>
            </a:prstGeom>
          </p:spPr>
        </p:pic>
        <p:sp>
          <p:nvSpPr>
            <p:cNvPr id="32" name="TextBox 17">
              <a:extLst>
                <a:ext uri="{FF2B5EF4-FFF2-40B4-BE49-F238E27FC236}">
                  <a16:creationId xmlns:a16="http://schemas.microsoft.com/office/drawing/2014/main" id="{95FDF3E4-CB22-406A-96AC-0AEF4BE3E028}"/>
                </a:ext>
              </a:extLst>
            </p:cNvPr>
            <p:cNvSpPr txBox="1">
              <a:spLocks noChangeArrowheads="1"/>
            </p:cNvSpPr>
            <p:nvPr/>
          </p:nvSpPr>
          <p:spPr bwMode="auto">
            <a:xfrm>
              <a:off x="9307740" y="5824924"/>
              <a:ext cx="2306743" cy="923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CO</a:t>
              </a:r>
              <a:r>
                <a:rPr lang="en-US" altLang="en-US" sz="2000" baseline="-25000" dirty="0">
                  <a:latin typeface="Arial" panose="020B0604020202020204" pitchFamily="34" charset="0"/>
                  <a:cs typeface="Arial" panose="020B0604020202020204" pitchFamily="34" charset="0"/>
                </a:rPr>
                <a:t>2</a:t>
              </a:r>
              <a:r>
                <a:rPr lang="en-US" altLang="en-US" sz="2000" dirty="0">
                  <a:latin typeface="Arial" panose="020B0604020202020204" pitchFamily="34" charset="0"/>
                  <a:cs typeface="Arial" panose="020B0604020202020204" pitchFamily="34" charset="0"/>
                </a:rPr>
                <a:t> sensor </a:t>
              </a:r>
              <a:r>
                <a:rPr lang="en-US" altLang="en-US" sz="2000" b="1" dirty="0">
                  <a:latin typeface="Arial" panose="020B0604020202020204" pitchFamily="34" charset="0"/>
                  <a:cs typeface="Arial" panose="020B0604020202020204" pitchFamily="34" charset="0"/>
                </a:rPr>
                <a:t>CD-1</a:t>
              </a:r>
              <a:r>
                <a:rPr lang="en-US" altLang="en-US" sz="2000" dirty="0">
                  <a:latin typeface="Arial" panose="020B0604020202020204" pitchFamily="34" charset="0"/>
                  <a:cs typeface="Arial" panose="020B0604020202020204" pitchFamily="34" charset="0"/>
                </a:rPr>
                <a:t> </a:t>
              </a:r>
            </a:p>
          </p:txBody>
        </p:sp>
      </p:grpSp>
      <p:grpSp>
        <p:nvGrpSpPr>
          <p:cNvPr id="33" name="Группа 32">
            <a:extLst>
              <a:ext uri="{FF2B5EF4-FFF2-40B4-BE49-F238E27FC236}">
                <a16:creationId xmlns:a16="http://schemas.microsoft.com/office/drawing/2014/main" id="{40952FE2-AA1A-4A00-A476-543EF7795246}"/>
              </a:ext>
            </a:extLst>
          </p:cNvPr>
          <p:cNvGrpSpPr/>
          <p:nvPr/>
        </p:nvGrpSpPr>
        <p:grpSpPr>
          <a:xfrm>
            <a:off x="7799079" y="2323991"/>
            <a:ext cx="1699463" cy="2448467"/>
            <a:chOff x="9307742" y="882145"/>
            <a:chExt cx="2176423" cy="3270354"/>
          </a:xfrm>
        </p:grpSpPr>
        <p:pic>
          <p:nvPicPr>
            <p:cNvPr id="34" name="Рисунок 33">
              <a:extLst>
                <a:ext uri="{FF2B5EF4-FFF2-40B4-BE49-F238E27FC236}">
                  <a16:creationId xmlns:a16="http://schemas.microsoft.com/office/drawing/2014/main" id="{A19E1FE8-F0C0-41A5-AA4A-77E421779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742" y="882145"/>
              <a:ext cx="2176423" cy="2176423"/>
            </a:xfrm>
            <a:prstGeom prst="rect">
              <a:avLst/>
            </a:prstGeom>
          </p:spPr>
        </p:pic>
        <p:sp>
          <p:nvSpPr>
            <p:cNvPr id="35" name="TextBox 17">
              <a:extLst>
                <a:ext uri="{FF2B5EF4-FFF2-40B4-BE49-F238E27FC236}">
                  <a16:creationId xmlns:a16="http://schemas.microsoft.com/office/drawing/2014/main" id="{93F6A56A-BC24-4552-AD0D-59A529A6A207}"/>
                </a:ext>
              </a:extLst>
            </p:cNvPr>
            <p:cNvSpPr txBox="1">
              <a:spLocks noChangeArrowheads="1"/>
            </p:cNvSpPr>
            <p:nvPr/>
          </p:nvSpPr>
          <p:spPr bwMode="auto">
            <a:xfrm>
              <a:off x="9530845" y="3206994"/>
              <a:ext cx="1730218" cy="94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b="1" dirty="0">
                  <a:latin typeface="Arial" panose="020B0604020202020204" pitchFamily="34" charset="0"/>
                  <a:cs typeface="Arial" panose="020B0604020202020204" pitchFamily="34" charset="0"/>
                </a:rPr>
                <a:t>VOC</a:t>
              </a:r>
              <a:r>
                <a:rPr lang="en-US" altLang="en-US" sz="2000" dirty="0">
                  <a:latin typeface="Arial" panose="020B0604020202020204" pitchFamily="34" charset="0"/>
                  <a:cs typeface="Arial" panose="020B0604020202020204" pitchFamily="34" charset="0"/>
                </a:rPr>
                <a:t> sensor </a:t>
              </a:r>
            </a:p>
          </p:txBody>
        </p:sp>
      </p:grpSp>
    </p:spTree>
    <p:extLst>
      <p:ext uri="{BB962C8B-B14F-4D97-AF65-F5344CB8AC3E}">
        <p14:creationId xmlns:p14="http://schemas.microsoft.com/office/powerpoint/2010/main" val="355305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pic>
        <p:nvPicPr>
          <p:cNvPr id="3" name="Рисунок 2">
            <a:extLst>
              <a:ext uri="{FF2B5EF4-FFF2-40B4-BE49-F238E27FC236}">
                <a16:creationId xmlns:a16="http://schemas.microsoft.com/office/drawing/2014/main" id="{7C3B3D5E-FFA9-5C9A-8604-2D5C05D16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480" y="1276811"/>
            <a:ext cx="3393261" cy="4691916"/>
          </a:xfrm>
          <a:prstGeom prst="rect">
            <a:avLst/>
          </a:prstGeom>
        </p:spPr>
      </p:pic>
      <p:pic>
        <p:nvPicPr>
          <p:cNvPr id="4" name="Рисунок 3">
            <a:extLst>
              <a:ext uri="{FF2B5EF4-FFF2-40B4-BE49-F238E27FC236}">
                <a16:creationId xmlns:a16="http://schemas.microsoft.com/office/drawing/2014/main" id="{28AFA7DE-BABC-8414-6B29-7A33848ECF6D}"/>
              </a:ext>
            </a:extLst>
          </p:cNvPr>
          <p:cNvPicPr>
            <a:picLocks noChangeAspect="1"/>
          </p:cNvPicPr>
          <p:nvPr/>
        </p:nvPicPr>
        <p:blipFill>
          <a:blip r:embed="rId4"/>
          <a:stretch>
            <a:fillRect/>
          </a:stretch>
        </p:blipFill>
        <p:spPr>
          <a:xfrm>
            <a:off x="6905345" y="2424112"/>
            <a:ext cx="3686175" cy="2009775"/>
          </a:xfrm>
          <a:prstGeom prst="rect">
            <a:avLst/>
          </a:prstGeom>
        </p:spPr>
      </p:pic>
    </p:spTree>
    <p:extLst>
      <p:ext uri="{BB962C8B-B14F-4D97-AF65-F5344CB8AC3E}">
        <p14:creationId xmlns:p14="http://schemas.microsoft.com/office/powerpoint/2010/main" val="41040564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10</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098569" y="4953992"/>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sp>
        <p:nvSpPr>
          <p:cNvPr id="20" name="TextBox 5">
            <a:extLst>
              <a:ext uri="{FF2B5EF4-FFF2-40B4-BE49-F238E27FC236}">
                <a16:creationId xmlns:a16="http://schemas.microsoft.com/office/drawing/2014/main" id="{F8FA55DE-11C6-690A-A16D-B27E56D1C300}"/>
              </a:ext>
            </a:extLst>
          </p:cNvPr>
          <p:cNvSpPr txBox="1">
            <a:spLocks noChangeArrowheads="1"/>
          </p:cNvSpPr>
          <p:nvPr/>
        </p:nvSpPr>
        <p:spPr bwMode="auto">
          <a:xfrm>
            <a:off x="9360929" y="4930542"/>
            <a:ext cx="19928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ru-UA" sz="2800" dirty="0">
                <a:solidFill>
                  <a:srgbClr val="004899"/>
                </a:solidFill>
              </a:rPr>
              <a:t>Cottages</a:t>
            </a:r>
            <a:endParaRPr lang="ru-RU" altLang="ru-UA" sz="2800" dirty="0">
              <a:solidFill>
                <a:srgbClr val="004899"/>
              </a:solidFill>
            </a:endParaRP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315735" y="2146867"/>
            <a:ext cx="3611274" cy="2480375"/>
          </a:xfrm>
          <a:prstGeom prst="rect">
            <a:avLst/>
          </a:prstGeom>
        </p:spPr>
      </p:pic>
      <p:pic>
        <p:nvPicPr>
          <p:cNvPr id="24" name="Рисунок 23">
            <a:extLst>
              <a:ext uri="{FF2B5EF4-FFF2-40B4-BE49-F238E27FC236}">
                <a16:creationId xmlns:a16="http://schemas.microsoft.com/office/drawing/2014/main" id="{0CAA5A95-3EF3-5FCA-0F90-3A3EC24F15DB}"/>
              </a:ext>
            </a:extLst>
          </p:cNvPr>
          <p:cNvPicPr>
            <a:picLocks noChangeAspect="1"/>
          </p:cNvPicPr>
          <p:nvPr/>
        </p:nvPicPr>
        <p:blipFill>
          <a:blip r:embed="rId5"/>
          <a:stretch>
            <a:fillRect/>
          </a:stretch>
        </p:blipFill>
        <p:spPr>
          <a:xfrm>
            <a:off x="4370140" y="2146867"/>
            <a:ext cx="3611274" cy="2480375"/>
          </a:xfrm>
          <a:prstGeom prst="rect">
            <a:avLst/>
          </a:prstGeom>
        </p:spPr>
      </p:pic>
      <p:pic>
        <p:nvPicPr>
          <p:cNvPr id="25" name="Рисунок 24">
            <a:extLst>
              <a:ext uri="{FF2B5EF4-FFF2-40B4-BE49-F238E27FC236}">
                <a16:creationId xmlns:a16="http://schemas.microsoft.com/office/drawing/2014/main" id="{CFAD389F-369D-50AA-0776-9841D096EF13}"/>
              </a:ext>
            </a:extLst>
          </p:cNvPr>
          <p:cNvPicPr>
            <a:picLocks noChangeAspect="1"/>
          </p:cNvPicPr>
          <p:nvPr/>
        </p:nvPicPr>
        <p:blipFill>
          <a:blip r:embed="rId6"/>
          <a:stretch>
            <a:fillRect/>
          </a:stretch>
        </p:blipFill>
        <p:spPr>
          <a:xfrm>
            <a:off x="8424545" y="2146867"/>
            <a:ext cx="3611275" cy="2480375"/>
          </a:xfrm>
          <a:prstGeom prst="rect">
            <a:avLst/>
          </a:prstGeom>
        </p:spPr>
      </p:pic>
      <p:sp>
        <p:nvSpPr>
          <p:cNvPr id="26"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5102428" y="4738548"/>
            <a:ext cx="2300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Bef>
                <a:spcPts val="600"/>
              </a:spcBef>
              <a:spcAft>
                <a:spcPts val="600"/>
              </a:spcAft>
            </a:pPr>
            <a:r>
              <a:rPr lang="en-US" sz="2800" dirty="0">
                <a:solidFill>
                  <a:srgbClr val="004899"/>
                </a:solidFill>
              </a:rPr>
              <a:t>Single-family houses</a:t>
            </a:r>
          </a:p>
        </p:txBody>
      </p:sp>
    </p:spTree>
    <p:extLst>
      <p:ext uri="{BB962C8B-B14F-4D97-AF65-F5344CB8AC3E}">
        <p14:creationId xmlns:p14="http://schemas.microsoft.com/office/powerpoint/2010/main" val="87487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1424117" y="5850384"/>
            <a:ext cx="9144000" cy="655192"/>
          </a:xfrm>
        </p:spPr>
        <p:txBody>
          <a:bodyPr>
            <a:normAutofit/>
          </a:bodyPr>
          <a:lstStyle/>
          <a:p>
            <a:pPr algn="ctr"/>
            <a:r>
              <a:rPr lang="en-US" sz="1051" dirty="0">
                <a:solidFill>
                  <a:schemeClr val="bg1"/>
                </a:solidFill>
              </a:rPr>
              <a:t>blauberg-group.com</a:t>
            </a:r>
            <a:endParaRPr lang="ru-RU" sz="1051" dirty="0">
              <a:solidFill>
                <a:schemeClr val="bg1"/>
              </a:solidFill>
            </a:endParaRPr>
          </a:p>
          <a:p>
            <a:pPr algn="ctr">
              <a:spcBef>
                <a:spcPts val="1800"/>
              </a:spcBef>
            </a:pPr>
            <a:r>
              <a:rPr lang="ru-RU" sz="1051" dirty="0" smtClean="0">
                <a:solidFill>
                  <a:schemeClr val="bg1"/>
                </a:solidFill>
              </a:rPr>
              <a:t>202</a:t>
            </a:r>
            <a:r>
              <a:rPr lang="en-US" sz="1051" dirty="0" smtClean="0">
                <a:solidFill>
                  <a:schemeClr val="bg1"/>
                </a:solidFill>
              </a:rPr>
              <a:t>3</a:t>
            </a:r>
            <a:endParaRPr lang="ru-RU" sz="1051" dirty="0">
              <a:solidFill>
                <a:schemeClr val="bg1"/>
              </a:solidFill>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7475" y="5107389"/>
            <a:ext cx="1457284" cy="467788"/>
          </a:xfrm>
          <a:prstGeom prst="rect">
            <a:avLst/>
          </a:prstGeom>
        </p:spPr>
      </p:pic>
      <p:pic>
        <p:nvPicPr>
          <p:cNvPr id="2" name="Рисунок 1">
            <a:extLst>
              <a:ext uri="{FF2B5EF4-FFF2-40B4-BE49-F238E27FC236}">
                <a16:creationId xmlns:a16="http://schemas.microsoft.com/office/drawing/2014/main" id="{C96E5476-5EC5-7CC7-4D68-38805FAC6BB7}"/>
              </a:ext>
            </a:extLst>
          </p:cNvPr>
          <p:cNvPicPr>
            <a:picLocks noChangeAspect="1"/>
          </p:cNvPicPr>
          <p:nvPr/>
        </p:nvPicPr>
        <p:blipFill>
          <a:blip r:embed="rId4"/>
          <a:stretch>
            <a:fillRect/>
          </a:stretch>
        </p:blipFill>
        <p:spPr>
          <a:xfrm>
            <a:off x="4486621" y="1282823"/>
            <a:ext cx="3218757" cy="735996"/>
          </a:xfrm>
          <a:prstGeom prst="rect">
            <a:avLst/>
          </a:prstGeom>
        </p:spPr>
      </p:pic>
    </p:spTree>
    <p:extLst>
      <p:ext uri="{BB962C8B-B14F-4D97-AF65-F5344CB8AC3E}">
        <p14:creationId xmlns:p14="http://schemas.microsoft.com/office/powerpoint/2010/main" val="16666293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xt_slide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1890</TotalTime>
  <Words>431</Words>
  <Application>Microsoft Office PowerPoint</Application>
  <PresentationFormat>Широкоэкранный</PresentationFormat>
  <Paragraphs>245</Paragraphs>
  <Slides>11</Slides>
  <Notes>10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11</vt:i4>
      </vt:variant>
    </vt:vector>
  </HeadingPairs>
  <TitlesOfParts>
    <vt:vector size="17" baseType="lpstr">
      <vt:lpstr>Arial</vt:lpstr>
      <vt:lpstr>Arial Cyr</vt:lpstr>
      <vt:lpstr>Calibri</vt:lpstr>
      <vt:lpstr>Myriad Pro bold</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Кривошей Владислав</dc:creator>
  <cp:lastModifiedBy>Высоких Наталья</cp:lastModifiedBy>
  <cp:revision>202</cp:revision>
  <dcterms:created xsi:type="dcterms:W3CDTF">2019-02-04T09:18:14Z</dcterms:created>
  <dcterms:modified xsi:type="dcterms:W3CDTF">2024-02-20T07:53:42Z</dcterms:modified>
</cp:coreProperties>
</file>